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722" r:id="rId2"/>
    <p:sldId id="729" r:id="rId3"/>
    <p:sldId id="723" r:id="rId4"/>
    <p:sldId id="330" r:id="rId5"/>
    <p:sldId id="726" r:id="rId6"/>
    <p:sldId id="339" r:id="rId7"/>
    <p:sldId id="733" r:id="rId8"/>
    <p:sldId id="724" r:id="rId9"/>
    <p:sldId id="286" r:id="rId10"/>
  </p:sldIdLst>
  <p:sldSz cx="12188825" cy="6858000"/>
  <p:notesSz cx="7077075" cy="9363075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837" autoAdjust="0"/>
  </p:normalViewPr>
  <p:slideViewPr>
    <p:cSldViewPr showGuides="1">
      <p:cViewPr varScale="1">
        <p:scale>
          <a:sx n="66" d="100"/>
          <a:sy n="66" d="100"/>
        </p:scale>
        <p:origin x="900" y="6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C7305-965F-4318-94DC-B3426BFFA460}" type="doc">
      <dgm:prSet loTypeId="urn:microsoft.com/office/officeart/2005/8/layout/radial3" loCatId="cycle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1ECF1A8-664A-44C4-8DE4-F5E922BDFC5A}">
      <dgm:prSet phldrT="[Text]"/>
      <dgm:spPr/>
      <dgm:t>
        <a:bodyPr/>
        <a:lstStyle/>
        <a:p>
          <a:r>
            <a:rPr lang="en-US" dirty="0"/>
            <a:t>Financial</a:t>
          </a:r>
        </a:p>
        <a:p>
          <a:r>
            <a:rPr lang="en-US" dirty="0"/>
            <a:t>Wellness</a:t>
          </a:r>
        </a:p>
      </dgm:t>
    </dgm:pt>
    <dgm:pt modelId="{B3EA0284-77C8-4C7A-917B-C45966B85044}" type="parTrans" cxnId="{22EBE438-BB13-4AF3-B91A-32F6313B10B6}">
      <dgm:prSet/>
      <dgm:spPr/>
      <dgm:t>
        <a:bodyPr/>
        <a:lstStyle/>
        <a:p>
          <a:endParaRPr lang="en-US"/>
        </a:p>
      </dgm:t>
    </dgm:pt>
    <dgm:pt modelId="{FABB5018-CA46-447B-B333-56CEB12B8249}" type="sibTrans" cxnId="{22EBE438-BB13-4AF3-B91A-32F6313B10B6}">
      <dgm:prSet/>
      <dgm:spPr/>
      <dgm:t>
        <a:bodyPr/>
        <a:lstStyle/>
        <a:p>
          <a:endParaRPr lang="en-US"/>
        </a:p>
      </dgm:t>
    </dgm:pt>
    <dgm:pt modelId="{4F8300A2-806F-47FE-A722-3A4F23F86A35}">
      <dgm:prSet phldrT="[Text]" custT="1"/>
      <dgm:spPr/>
      <dgm:t>
        <a:bodyPr/>
        <a:lstStyle/>
        <a:p>
          <a:r>
            <a:rPr lang="en-US" sz="1800" dirty="0"/>
            <a:t>Individual Counseling</a:t>
          </a:r>
        </a:p>
      </dgm:t>
    </dgm:pt>
    <dgm:pt modelId="{12DDDB3D-67C1-413C-BFC5-AF556D215ABD}" type="parTrans" cxnId="{08BD1959-8CBE-465A-8233-8EF3CA38D3E4}">
      <dgm:prSet/>
      <dgm:spPr/>
      <dgm:t>
        <a:bodyPr/>
        <a:lstStyle/>
        <a:p>
          <a:endParaRPr lang="en-US"/>
        </a:p>
      </dgm:t>
    </dgm:pt>
    <dgm:pt modelId="{1B42CA18-AAC4-4D4D-A7DC-BFD67870EFBB}" type="sibTrans" cxnId="{08BD1959-8CBE-465A-8233-8EF3CA38D3E4}">
      <dgm:prSet/>
      <dgm:spPr/>
      <dgm:t>
        <a:bodyPr/>
        <a:lstStyle/>
        <a:p>
          <a:endParaRPr lang="en-US"/>
        </a:p>
      </dgm:t>
    </dgm:pt>
    <dgm:pt modelId="{80AA2882-9B29-43E8-B477-F133252F19A1}">
      <dgm:prSet phldrT="[Text]" custT="1"/>
      <dgm:spPr/>
      <dgm:t>
        <a:bodyPr/>
        <a:lstStyle/>
        <a:p>
          <a:r>
            <a:rPr lang="en-US" sz="1800" dirty="0"/>
            <a:t>Personal Finance Education</a:t>
          </a:r>
        </a:p>
      </dgm:t>
    </dgm:pt>
    <dgm:pt modelId="{C161877B-3C3C-4C4C-81B5-F8D575EC4141}" type="parTrans" cxnId="{326689AD-6013-42E4-9D5C-CCE82599DE93}">
      <dgm:prSet/>
      <dgm:spPr/>
      <dgm:t>
        <a:bodyPr/>
        <a:lstStyle/>
        <a:p>
          <a:endParaRPr lang="en-US"/>
        </a:p>
      </dgm:t>
    </dgm:pt>
    <dgm:pt modelId="{3CAC0C92-C705-4422-8282-2692970D54DE}" type="sibTrans" cxnId="{326689AD-6013-42E4-9D5C-CCE82599DE93}">
      <dgm:prSet/>
      <dgm:spPr/>
      <dgm:t>
        <a:bodyPr/>
        <a:lstStyle/>
        <a:p>
          <a:endParaRPr lang="en-US"/>
        </a:p>
      </dgm:t>
    </dgm:pt>
    <dgm:pt modelId="{82A71616-03DC-4D11-974C-15B9584DEDC6}">
      <dgm:prSet phldrT="[Text]" custT="1"/>
      <dgm:spPr/>
      <dgm:t>
        <a:bodyPr/>
        <a:lstStyle/>
        <a:p>
          <a:r>
            <a:rPr lang="en-US" sz="1500" dirty="0"/>
            <a:t>Tax Preparation </a:t>
          </a:r>
          <a:r>
            <a:rPr lang="en-US" sz="1800" dirty="0"/>
            <a:t>Assistance</a:t>
          </a:r>
        </a:p>
      </dgm:t>
    </dgm:pt>
    <dgm:pt modelId="{E1DCDD57-AC57-4279-B953-BDA8E81141DC}" type="parTrans" cxnId="{4F19987D-3504-40E5-8079-3E626FB159DE}">
      <dgm:prSet/>
      <dgm:spPr/>
      <dgm:t>
        <a:bodyPr/>
        <a:lstStyle/>
        <a:p>
          <a:endParaRPr lang="en-US"/>
        </a:p>
      </dgm:t>
    </dgm:pt>
    <dgm:pt modelId="{9FE574AC-071E-455A-9D77-2FFCF880698B}" type="sibTrans" cxnId="{4F19987D-3504-40E5-8079-3E626FB159DE}">
      <dgm:prSet/>
      <dgm:spPr/>
      <dgm:t>
        <a:bodyPr/>
        <a:lstStyle/>
        <a:p>
          <a:endParaRPr lang="en-US"/>
        </a:p>
      </dgm:t>
    </dgm:pt>
    <dgm:pt modelId="{1DD4ACBE-6207-421A-A097-5EEC42998C16}" type="pres">
      <dgm:prSet presAssocID="{E6EC7305-965F-4318-94DC-B3426BFFA460}" presName="composite" presStyleCnt="0">
        <dgm:presLayoutVars>
          <dgm:chMax val="1"/>
          <dgm:dir/>
          <dgm:resizeHandles val="exact"/>
        </dgm:presLayoutVars>
      </dgm:prSet>
      <dgm:spPr/>
    </dgm:pt>
    <dgm:pt modelId="{3E0F860E-310C-4A1F-805E-8A364280D725}" type="pres">
      <dgm:prSet presAssocID="{E6EC7305-965F-4318-94DC-B3426BFFA460}" presName="radial" presStyleCnt="0">
        <dgm:presLayoutVars>
          <dgm:animLvl val="ctr"/>
        </dgm:presLayoutVars>
      </dgm:prSet>
      <dgm:spPr/>
    </dgm:pt>
    <dgm:pt modelId="{B9ABC2B9-0A8B-4C95-A98C-D76EA3F20E7A}" type="pres">
      <dgm:prSet presAssocID="{91ECF1A8-664A-44C4-8DE4-F5E922BDFC5A}" presName="centerShape" presStyleLbl="vennNode1" presStyleIdx="0" presStyleCnt="4" custLinFactNeighborX="-1773" custLinFactNeighborY="1224"/>
      <dgm:spPr/>
    </dgm:pt>
    <dgm:pt modelId="{3C29467B-FA4C-4163-BEF4-B3018B89D013}" type="pres">
      <dgm:prSet presAssocID="{4F8300A2-806F-47FE-A722-3A4F23F86A35}" presName="node" presStyleLbl="vennNode1" presStyleIdx="1" presStyleCnt="4" custScaleX="137186" custRadScaleRad="80984" custRadScaleInc="6486">
        <dgm:presLayoutVars>
          <dgm:bulletEnabled val="1"/>
        </dgm:presLayoutVars>
      </dgm:prSet>
      <dgm:spPr/>
    </dgm:pt>
    <dgm:pt modelId="{BF5D3CEC-167D-4356-A729-4B5C0978CAD5}" type="pres">
      <dgm:prSet presAssocID="{80AA2882-9B29-43E8-B477-F133252F19A1}" presName="node" presStyleLbl="vennNode1" presStyleIdx="2" presStyleCnt="4" custScaleX="164937">
        <dgm:presLayoutVars>
          <dgm:bulletEnabled val="1"/>
        </dgm:presLayoutVars>
      </dgm:prSet>
      <dgm:spPr/>
    </dgm:pt>
    <dgm:pt modelId="{2903891F-5483-47D4-AEEE-619C71997CBA}" type="pres">
      <dgm:prSet presAssocID="{82A71616-03DC-4D11-974C-15B9584DEDC6}" presName="node" presStyleLbl="vennNode1" presStyleIdx="3" presStyleCnt="4" custScaleX="153502" custRadScaleRad="103576" custRadScaleInc="919">
        <dgm:presLayoutVars>
          <dgm:bulletEnabled val="1"/>
        </dgm:presLayoutVars>
      </dgm:prSet>
      <dgm:spPr/>
    </dgm:pt>
  </dgm:ptLst>
  <dgm:cxnLst>
    <dgm:cxn modelId="{22EBE438-BB13-4AF3-B91A-32F6313B10B6}" srcId="{E6EC7305-965F-4318-94DC-B3426BFFA460}" destId="{91ECF1A8-664A-44C4-8DE4-F5E922BDFC5A}" srcOrd="0" destOrd="0" parTransId="{B3EA0284-77C8-4C7A-917B-C45966B85044}" sibTransId="{FABB5018-CA46-447B-B333-56CEB12B8249}"/>
    <dgm:cxn modelId="{AB6F0168-FBB5-44C3-8FE1-B150B6C7CED3}" type="presOf" srcId="{82A71616-03DC-4D11-974C-15B9584DEDC6}" destId="{2903891F-5483-47D4-AEEE-619C71997CBA}" srcOrd="0" destOrd="0" presId="urn:microsoft.com/office/officeart/2005/8/layout/radial3"/>
    <dgm:cxn modelId="{08BD1959-8CBE-465A-8233-8EF3CA38D3E4}" srcId="{91ECF1A8-664A-44C4-8DE4-F5E922BDFC5A}" destId="{4F8300A2-806F-47FE-A722-3A4F23F86A35}" srcOrd="0" destOrd="0" parTransId="{12DDDB3D-67C1-413C-BFC5-AF556D215ABD}" sibTransId="{1B42CA18-AAC4-4D4D-A7DC-BFD67870EFBB}"/>
    <dgm:cxn modelId="{4F19987D-3504-40E5-8079-3E626FB159DE}" srcId="{91ECF1A8-664A-44C4-8DE4-F5E922BDFC5A}" destId="{82A71616-03DC-4D11-974C-15B9584DEDC6}" srcOrd="2" destOrd="0" parTransId="{E1DCDD57-AC57-4279-B953-BDA8E81141DC}" sibTransId="{9FE574AC-071E-455A-9D77-2FFCF880698B}"/>
    <dgm:cxn modelId="{EBA3F58D-42E3-4711-91B0-36B8DDCD55B4}" type="presOf" srcId="{4F8300A2-806F-47FE-A722-3A4F23F86A35}" destId="{3C29467B-FA4C-4163-BEF4-B3018B89D013}" srcOrd="0" destOrd="0" presId="urn:microsoft.com/office/officeart/2005/8/layout/radial3"/>
    <dgm:cxn modelId="{326689AD-6013-42E4-9D5C-CCE82599DE93}" srcId="{91ECF1A8-664A-44C4-8DE4-F5E922BDFC5A}" destId="{80AA2882-9B29-43E8-B477-F133252F19A1}" srcOrd="1" destOrd="0" parTransId="{C161877B-3C3C-4C4C-81B5-F8D575EC4141}" sibTransId="{3CAC0C92-C705-4422-8282-2692970D54DE}"/>
    <dgm:cxn modelId="{5DB73EBB-990B-4A79-95F3-2256CA2C5F14}" type="presOf" srcId="{91ECF1A8-664A-44C4-8DE4-F5E922BDFC5A}" destId="{B9ABC2B9-0A8B-4C95-A98C-D76EA3F20E7A}" srcOrd="0" destOrd="0" presId="urn:microsoft.com/office/officeart/2005/8/layout/radial3"/>
    <dgm:cxn modelId="{4EABF6C8-0A41-42BB-B484-6C951658A538}" type="presOf" srcId="{80AA2882-9B29-43E8-B477-F133252F19A1}" destId="{BF5D3CEC-167D-4356-A729-4B5C0978CAD5}" srcOrd="0" destOrd="0" presId="urn:microsoft.com/office/officeart/2005/8/layout/radial3"/>
    <dgm:cxn modelId="{57A077C9-835D-4B97-9264-ABD3E70715B1}" type="presOf" srcId="{E6EC7305-965F-4318-94DC-B3426BFFA460}" destId="{1DD4ACBE-6207-421A-A097-5EEC42998C16}" srcOrd="0" destOrd="0" presId="urn:microsoft.com/office/officeart/2005/8/layout/radial3"/>
    <dgm:cxn modelId="{99B85C98-D4E0-423C-9A74-029B6BBF5550}" type="presParOf" srcId="{1DD4ACBE-6207-421A-A097-5EEC42998C16}" destId="{3E0F860E-310C-4A1F-805E-8A364280D725}" srcOrd="0" destOrd="0" presId="urn:microsoft.com/office/officeart/2005/8/layout/radial3"/>
    <dgm:cxn modelId="{3661DDCE-7ADA-428F-8EE6-91C708FC9BE8}" type="presParOf" srcId="{3E0F860E-310C-4A1F-805E-8A364280D725}" destId="{B9ABC2B9-0A8B-4C95-A98C-D76EA3F20E7A}" srcOrd="0" destOrd="0" presId="urn:microsoft.com/office/officeart/2005/8/layout/radial3"/>
    <dgm:cxn modelId="{E0386BD2-1640-4880-AD0C-966145117CED}" type="presParOf" srcId="{3E0F860E-310C-4A1F-805E-8A364280D725}" destId="{3C29467B-FA4C-4163-BEF4-B3018B89D013}" srcOrd="1" destOrd="0" presId="urn:microsoft.com/office/officeart/2005/8/layout/radial3"/>
    <dgm:cxn modelId="{039E04D5-2A09-4CC7-94A3-F91EC60BE448}" type="presParOf" srcId="{3E0F860E-310C-4A1F-805E-8A364280D725}" destId="{BF5D3CEC-167D-4356-A729-4B5C0978CAD5}" srcOrd="2" destOrd="0" presId="urn:microsoft.com/office/officeart/2005/8/layout/radial3"/>
    <dgm:cxn modelId="{B43241DD-C85F-4228-AD1E-90DD59773DDF}" type="presParOf" srcId="{3E0F860E-310C-4A1F-805E-8A364280D725}" destId="{2903891F-5483-47D4-AEEE-619C71997CBA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C2B9-0A8B-4C95-A98C-D76EA3F20E7A}">
      <dsp:nvSpPr>
        <dsp:cNvPr id="0" name=""/>
        <dsp:cNvSpPr/>
      </dsp:nvSpPr>
      <dsp:spPr>
        <a:xfrm>
          <a:off x="1118970" y="1474190"/>
          <a:ext cx="2992882" cy="29928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Financial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Wellness</a:t>
          </a:r>
        </a:p>
      </dsp:txBody>
      <dsp:txXfrm>
        <a:off x="1557267" y="1912487"/>
        <a:ext cx="2116288" cy="2116288"/>
      </dsp:txXfrm>
    </dsp:sp>
    <dsp:sp modelId="{3C29467B-FA4C-4163-BEF4-B3018B89D013}">
      <dsp:nvSpPr>
        <dsp:cNvPr id="0" name=""/>
        <dsp:cNvSpPr/>
      </dsp:nvSpPr>
      <dsp:spPr>
        <a:xfrm>
          <a:off x="1871553" y="612391"/>
          <a:ext cx="2052908" cy="1496441"/>
        </a:xfrm>
        <a:prstGeom prst="ellipse">
          <a:avLst/>
        </a:prstGeom>
        <a:solidFill>
          <a:schemeClr val="accent5">
            <a:alpha val="50000"/>
            <a:hueOff val="-1055072"/>
            <a:satOff val="-2272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Individual Counseling</a:t>
          </a:r>
        </a:p>
      </dsp:txBody>
      <dsp:txXfrm>
        <a:off x="2172194" y="831540"/>
        <a:ext cx="1451626" cy="1058143"/>
      </dsp:txXfrm>
    </dsp:sp>
    <dsp:sp modelId="{BF5D3CEC-167D-4356-A729-4B5C0978CAD5}">
      <dsp:nvSpPr>
        <dsp:cNvPr id="0" name=""/>
        <dsp:cNvSpPr/>
      </dsp:nvSpPr>
      <dsp:spPr>
        <a:xfrm>
          <a:off x="3136646" y="3148319"/>
          <a:ext cx="2468185" cy="1496441"/>
        </a:xfrm>
        <a:prstGeom prst="ellipse">
          <a:avLst/>
        </a:prstGeom>
        <a:solidFill>
          <a:schemeClr val="accent5">
            <a:alpha val="50000"/>
            <a:hueOff val="-2110144"/>
            <a:satOff val="-4545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Personal Finance Education</a:t>
          </a:r>
        </a:p>
      </dsp:txBody>
      <dsp:txXfrm>
        <a:off x="3498103" y="3367468"/>
        <a:ext cx="1745271" cy="1058143"/>
      </dsp:txXfrm>
    </dsp:sp>
    <dsp:sp modelId="{2903891F-5483-47D4-AEEE-619C71997CBA}">
      <dsp:nvSpPr>
        <dsp:cNvPr id="0" name=""/>
        <dsp:cNvSpPr/>
      </dsp:nvSpPr>
      <dsp:spPr>
        <a:xfrm>
          <a:off x="-150357" y="3149332"/>
          <a:ext cx="2297067" cy="1496441"/>
        </a:xfrm>
        <a:prstGeom prst="ellipse">
          <a:avLst/>
        </a:prstGeom>
        <a:solidFill>
          <a:schemeClr val="accent5">
            <a:alpha val="50000"/>
            <a:hueOff val="-3165216"/>
            <a:satOff val="-6817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Tax Preparation </a:t>
          </a:r>
          <a:r>
            <a:rPr lang="en-US" sz="1800" kern="1200" dirty="0"/>
            <a:t>Assistance</a:t>
          </a:r>
        </a:p>
      </dsp:txBody>
      <dsp:txXfrm>
        <a:off x="186041" y="3368481"/>
        <a:ext cx="1624271" cy="1058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5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49"/>
              </a:spcAft>
              <a:defRPr/>
            </a:pPr>
            <a:endParaRPr lang="en-US" b="1" dirty="0"/>
          </a:p>
          <a:p>
            <a:pPr>
              <a:spcAft>
                <a:spcPts val="1849"/>
              </a:spcAft>
              <a:defRPr/>
            </a:pPr>
            <a:r>
              <a:rPr lang="en-US" b="1" dirty="0"/>
              <a:t>Spender vs saver how you identify self ……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6700" dirty="0">
                <a:latin typeface="+mj-lt"/>
              </a:rPr>
              <a:t>Think about needs, wants and obligations</a:t>
            </a:r>
          </a:p>
          <a:p>
            <a:pPr lvl="1">
              <a:lnSpc>
                <a:spcPct val="120000"/>
              </a:lnSpc>
              <a:spcBef>
                <a:spcPts val="574"/>
              </a:spcBef>
            </a:pPr>
            <a:r>
              <a:rPr lang="en-US" sz="5900" dirty="0">
                <a:latin typeface="Franklin Gothic Medium" panose="020B0603020102020204" pitchFamily="34" charset="0"/>
              </a:rPr>
              <a:t>Conserve:</a:t>
            </a:r>
          </a:p>
          <a:p>
            <a:pPr lvl="2">
              <a:lnSpc>
                <a:spcPct val="120000"/>
              </a:lnSpc>
              <a:spcBef>
                <a:spcPts val="574"/>
              </a:spcBef>
              <a:buFont typeface="Franklin Gothic Book" panose="020B0503020102020204" pitchFamily="34" charset="0"/>
              <a:buChar char="―"/>
            </a:pPr>
            <a:r>
              <a:rPr lang="en-US" sz="5100" dirty="0">
                <a:latin typeface="+mn-lt"/>
              </a:rPr>
              <a:t>What can you get cheaper, or use less of? </a:t>
            </a:r>
          </a:p>
          <a:p>
            <a:pPr lvl="2">
              <a:lnSpc>
                <a:spcPct val="120000"/>
              </a:lnSpc>
            </a:pPr>
            <a:endParaRPr lang="en-US" sz="3800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574"/>
              </a:spcBef>
            </a:pPr>
            <a:r>
              <a:rPr lang="en-US" sz="5900" dirty="0">
                <a:latin typeface="+mj-lt"/>
              </a:rPr>
              <a:t>Adjust:</a:t>
            </a:r>
          </a:p>
          <a:p>
            <a:pPr lvl="2">
              <a:lnSpc>
                <a:spcPct val="120000"/>
              </a:lnSpc>
              <a:spcBef>
                <a:spcPts val="574"/>
              </a:spcBef>
              <a:buFont typeface="Franklin Gothic Book" panose="020B0503020102020204" pitchFamily="34" charset="0"/>
              <a:buChar char="―"/>
            </a:pPr>
            <a:r>
              <a:rPr lang="en-US" sz="5100" dirty="0">
                <a:latin typeface="+mn-lt"/>
              </a:rPr>
              <a:t>What can you renegotiate?</a:t>
            </a:r>
          </a:p>
          <a:p>
            <a:pPr lvl="1">
              <a:lnSpc>
                <a:spcPct val="120000"/>
              </a:lnSpc>
            </a:pPr>
            <a:endParaRPr lang="en-US" sz="2300" dirty="0">
              <a:latin typeface="+mn-lt"/>
            </a:endParaRPr>
          </a:p>
          <a:p>
            <a:pPr lvl="1">
              <a:lnSpc>
                <a:spcPct val="120000"/>
              </a:lnSpc>
              <a:spcBef>
                <a:spcPts val="574"/>
              </a:spcBef>
            </a:pPr>
            <a:r>
              <a:rPr lang="en-US" sz="5900" dirty="0">
                <a:latin typeface="+mj-lt"/>
              </a:rPr>
              <a:t>Do without:</a:t>
            </a:r>
          </a:p>
          <a:p>
            <a:pPr lvl="2">
              <a:lnSpc>
                <a:spcPct val="120000"/>
              </a:lnSpc>
              <a:spcBef>
                <a:spcPts val="574"/>
              </a:spcBef>
              <a:buFont typeface="Franklin Gothic Book" panose="020B0503020102020204" pitchFamily="34" charset="0"/>
              <a:buChar char="―"/>
            </a:pPr>
            <a:r>
              <a:rPr lang="en-US" sz="5100" dirty="0">
                <a:latin typeface="+mn-lt"/>
              </a:rPr>
              <a:t>What can </a:t>
            </a:r>
            <a:r>
              <a:rPr lang="en-US" sz="4900" dirty="0">
                <a:latin typeface="+mn-lt"/>
              </a:rPr>
              <a:t>you eliminate?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49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participation – ask audience for ways they can save money – coupons, etc.?</a:t>
            </a:r>
          </a:p>
          <a:p>
            <a:pPr>
              <a:spcAft>
                <a:spcPts val="1849"/>
              </a:spcAft>
              <a:defRPr/>
            </a:pPr>
            <a:endParaRPr lang="en-US" b="1" dirty="0"/>
          </a:p>
          <a:p>
            <a:pPr>
              <a:spcAft>
                <a:spcPts val="1849"/>
              </a:spcAft>
              <a:defRPr/>
            </a:pPr>
            <a:endParaRPr lang="en-US" b="1" dirty="0"/>
          </a:p>
          <a:p>
            <a:pPr>
              <a:spcAft>
                <a:spcPts val="1849"/>
              </a:spcAft>
              <a:defRPr/>
            </a:pPr>
            <a:r>
              <a:rPr lang="en-US" b="1" dirty="0"/>
              <a:t>BUDGET: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Working document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Easily identifies areas of overspending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Provides granular data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Helpful to visual learners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Prepares individuals for financial emergencies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Prepares individuals for periodic &amp; irregular expenditures </a:t>
            </a:r>
          </a:p>
          <a:p>
            <a:pPr>
              <a:spcAft>
                <a:spcPts val="1849"/>
              </a:spcAft>
              <a:defRPr/>
            </a:pPr>
            <a:r>
              <a:rPr lang="en-US" dirty="0"/>
              <a:t>May ease financial anxiety, worry &amp; stress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1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altLang="en-US" dirty="0"/>
              <a:t>- Protect your credit score: Always pay off your balance, don't spend more than 30 percent of your limit, don't cancel a card you've had for a long time.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Credit score !  Credit Card 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When you finish paying off your car, save the monthly payment as if you still have a car payment.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**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Shop around for the best interest rates.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***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Review your auto insurance premiums every three years to ensure you're paying the lowest possible rates. 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****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Never Co-Sign for anyone.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at capacity </a:t>
            </a:r>
          </a:p>
          <a:p>
            <a:r>
              <a:rPr lang="en-US" dirty="0"/>
              <a:t>AARP</a:t>
            </a:r>
          </a:p>
          <a:p>
            <a:r>
              <a:rPr lang="en-US" dirty="0"/>
              <a:t>CASH CAMPAIGN</a:t>
            </a:r>
          </a:p>
          <a:p>
            <a:r>
              <a:rPr lang="en-US" dirty="0"/>
              <a:t>PG community VITA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F1BEC054-38F5-4265-BD7F-F14DE8F3AD2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431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 and attention.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58C7A085-CCCA-4FDB-ADCC-414223837FE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2267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4/15/2021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.intuit.com/how-mint-works/budge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nualcreditreport.com/" TargetMode="External"/><Relationship Id="rId5" Type="http://schemas.openxmlformats.org/officeDocument/2006/relationships/hyperlink" Target="https://undebt.it/debt-snowball-calculator.php" TargetMode="External"/><Relationship Id="rId4" Type="http://schemas.openxmlformats.org/officeDocument/2006/relationships/hyperlink" Target="https://seedtime.com/10-free-household-budget-spreadshee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012" y="762000"/>
            <a:ext cx="716280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i="0" u="none" strike="noStrike" dirty="0">
                <a:solidFill>
                  <a:srgbClr val="000000"/>
                </a:solidFill>
                <a:effectLst/>
                <a:latin typeface="+mn-lt"/>
              </a:rPr>
              <a:t>Family Financial Education Series</a:t>
            </a:r>
            <a:br>
              <a:rPr lang="en-US" sz="540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br>
              <a:rPr lang="en-US" sz="540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en-US" sz="3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  <a:t>Adult Session </a:t>
            </a:r>
            <a:br>
              <a:rPr lang="en-US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br>
              <a:rPr lang="en-US" sz="32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rPr>
            </a:br>
            <a:r>
              <a:rPr lang="en-US" sz="3200" b="1" i="0" u="none" strike="noStrike" dirty="0">
                <a:solidFill>
                  <a:schemeClr val="tx2"/>
                </a:solidFill>
                <a:effectLst/>
                <a:latin typeface="+mn-lt"/>
              </a:rPr>
              <a:t>April 17, 2021</a:t>
            </a:r>
            <a:endParaRPr lang="en-US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825" y="4898573"/>
            <a:ext cx="5945187" cy="587828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Sponsored by: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3F102B-632D-4F2D-8DAE-E98C6B0BB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2" y="5891419"/>
            <a:ext cx="2143125" cy="67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6767B5C-3D14-417C-BF7C-E4A99619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2" y="5595558"/>
            <a:ext cx="1112947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king Change">
            <a:extLst>
              <a:ext uri="{FF2B5EF4-FFF2-40B4-BE49-F238E27FC236}">
                <a16:creationId xmlns:a16="http://schemas.microsoft.com/office/drawing/2014/main" id="{984C6E79-1ADE-4642-9C1F-92166D63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42" y="5798209"/>
            <a:ext cx="2286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028DA-455F-470D-836C-6DE4E8E7BD3F}"/>
              </a:ext>
            </a:extLst>
          </p:cNvPr>
          <p:cNvSpPr txBox="1"/>
          <p:nvPr/>
        </p:nvSpPr>
        <p:spPr>
          <a:xfrm>
            <a:off x="1486580" y="4402099"/>
            <a:ext cx="589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Mrs. Betty Shepherd and Mrs. DurShawn Robinson</a:t>
            </a:r>
          </a:p>
        </p:txBody>
      </p:sp>
    </p:spTree>
    <p:extLst>
      <p:ext uri="{BB962C8B-B14F-4D97-AF65-F5344CB8AC3E}">
        <p14:creationId xmlns:p14="http://schemas.microsoft.com/office/powerpoint/2010/main" val="834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555F-6142-4E5F-B95D-28EB2A34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HOMEWORK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5F8CE-3035-439A-9340-52225D4E186A}"/>
              </a:ext>
            </a:extLst>
          </p:cNvPr>
          <p:cNvSpPr txBox="1"/>
          <p:nvPr/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/>
              <a:t>Complete a budget giving every dollar a name and establish  saving goals.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>
                <a:hlinkClick r:id="rId3"/>
              </a:rPr>
              <a:t>https://mint.intuit.com/how-mint-works/budgets</a:t>
            </a:r>
            <a:endParaRPr lang="en-US" altLang="en-US" sz="1900" b="1"/>
          </a:p>
          <a:p>
            <a:pPr lvl="2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1900" b="1"/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/>
              <a:t> </a:t>
            </a:r>
            <a:r>
              <a:rPr lang="en-US" altLang="en-US" sz="1900" b="1">
                <a:hlinkClick r:id="rId4"/>
              </a:rPr>
              <a:t>https://seedtime.com/10-free-household-budget-spreadsheets/</a:t>
            </a:r>
            <a:r>
              <a:rPr lang="en-US" altLang="en-US" sz="1900" b="1"/>
              <a:t>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1900" b="1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/>
              <a:t>List all debt with interest rate/monthly payment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>
                <a:hlinkClick r:id="rId5"/>
              </a:rPr>
              <a:t>https://undebt.it/debt-snowball-calculator.php</a:t>
            </a:r>
            <a:endParaRPr lang="en-US" altLang="en-US" sz="1900" b="1"/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1900" b="1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/>
              <a:t>Request  a FREE credit report </a:t>
            </a:r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www.annualcreditreport.com</a:t>
            </a:r>
            <a:endParaRPr lang="en-US" altLang="en-US" sz="1900"/>
          </a:p>
          <a:p>
            <a:pPr marL="1200150" lvl="2" indent="-285750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endParaRPr lang="en-US" altLang="en-US" sz="1900" b="1"/>
          </a:p>
          <a:p>
            <a:pPr lvl="1">
              <a:lnSpc>
                <a:spcPct val="90000"/>
              </a:lnSpc>
              <a:spcAft>
                <a:spcPts val="600"/>
              </a:spcAft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altLang="en-US" sz="1900" b="1"/>
              <a:t>Play one game related to money as a family</a:t>
            </a:r>
          </a:p>
        </p:txBody>
      </p:sp>
    </p:spTree>
    <p:extLst>
      <p:ext uri="{BB962C8B-B14F-4D97-AF65-F5344CB8AC3E}">
        <p14:creationId xmlns:p14="http://schemas.microsoft.com/office/powerpoint/2010/main" val="29575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altLang="en-US" sz="1600" dirty="0"/>
            </a:br>
            <a:r>
              <a:rPr lang="en-US" altLang="en-US" sz="1600" dirty="0"/>
              <a:t> </a:t>
            </a:r>
            <a:br>
              <a:rPr lang="en-US" altLang="en-US" sz="1600" dirty="0"/>
            </a:br>
            <a:br>
              <a:rPr lang="en-US" altLang="en-US" sz="1600" dirty="0"/>
            </a:br>
            <a:br>
              <a:rPr lang="en-US" altLang="en-US" sz="3600" b="1" dirty="0"/>
            </a:br>
            <a:r>
              <a:rPr lang="en-US" altLang="en-US" sz="3600" b="1" dirty="0"/>
              <a:t>AGENDA</a:t>
            </a:r>
            <a:br>
              <a:rPr lang="en-US" altLang="en-US" sz="3600" b="1" dirty="0"/>
            </a:br>
            <a:br>
              <a:rPr lang="en-US" altLang="en-US" sz="1600" dirty="0"/>
            </a:br>
            <a:r>
              <a:rPr lang="en-US" altLang="en-US" sz="1600" dirty="0"/>
              <a:t> </a:t>
            </a:r>
            <a:br>
              <a:rPr lang="en-US" altLang="en-US" sz="1600" dirty="0"/>
            </a:br>
            <a:endParaRPr lang="en-US" sz="1600" dirty="0"/>
          </a:p>
        </p:txBody>
      </p:sp>
      <p:pic>
        <p:nvPicPr>
          <p:cNvPr id="6" name="Picture 5" descr="Antique cash register keys">
            <a:extLst>
              <a:ext uri="{FF2B5EF4-FFF2-40B4-BE49-F238E27FC236}">
                <a16:creationId xmlns:a16="http://schemas.microsoft.com/office/drawing/2014/main" id="{FA254323-C59D-47CC-9344-D1F26C5196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4" r="21756"/>
          <a:stretch/>
        </p:blipFill>
        <p:spPr>
          <a:xfrm>
            <a:off x="6025925" y="-50118"/>
            <a:ext cx="6172198" cy="6857999"/>
          </a:xfrm>
          <a:prstGeom prst="rect">
            <a:avLst/>
          </a:prstGeom>
          <a:noFill/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F5458-9654-4219-A2A6-311FB9B05181}"/>
              </a:ext>
            </a:extLst>
          </p:cNvPr>
          <p:cNvSpPr txBox="1"/>
          <p:nvPr/>
        </p:nvSpPr>
        <p:spPr>
          <a:xfrm>
            <a:off x="1370012" y="2819400"/>
            <a:ext cx="4419601" cy="215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altLang="en-US" sz="2000" b="1" kern="1200" dirty="0"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1200" dirty="0">
                <a:latin typeface="+mn-lt"/>
                <a:ea typeface="+mn-ea"/>
                <a:cs typeface="+mn-cs"/>
              </a:rPr>
              <a:t>Money Pitfalls and Debt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1200" dirty="0">
                <a:latin typeface="+mn-lt"/>
                <a:ea typeface="+mn-ea"/>
                <a:cs typeface="+mn-cs"/>
              </a:rPr>
              <a:t>Understanding Interest Rates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en-US" sz="2000" b="1" kern="1200" dirty="0">
                <a:latin typeface="+mn-lt"/>
                <a:ea typeface="+mn-ea"/>
                <a:cs typeface="+mn-cs"/>
              </a:rPr>
              <a:t>Cosigning</a:t>
            </a:r>
          </a:p>
        </p:txBody>
      </p:sp>
    </p:spTree>
    <p:extLst>
      <p:ext uri="{BB962C8B-B14F-4D97-AF65-F5344CB8AC3E}">
        <p14:creationId xmlns:p14="http://schemas.microsoft.com/office/powerpoint/2010/main" val="18355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8612" y="152400"/>
            <a:ext cx="9829799" cy="609600"/>
          </a:xfrm>
        </p:spPr>
        <p:txBody>
          <a:bodyPr/>
          <a:lstStyle/>
          <a:p>
            <a:pPr algn="ctr"/>
            <a:r>
              <a:rPr lang="en-US" dirty="0"/>
              <a:t>DEBT REDUCTION (SNOWBALL)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5F2DC97C-96AA-4C59-AE17-AE87004F0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2928"/>
              </p:ext>
            </p:extLst>
          </p:nvPr>
        </p:nvGraphicFramePr>
        <p:xfrm>
          <a:off x="1217609" y="762000"/>
          <a:ext cx="10971216" cy="609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8654">
                  <a:extLst>
                    <a:ext uri="{9D8B030D-6E8A-4147-A177-3AD203B41FA5}">
                      <a16:colId xmlns:a16="http://schemas.microsoft.com/office/drawing/2014/main" val="3541981896"/>
                    </a:ext>
                  </a:extLst>
                </a:gridCol>
                <a:gridCol w="656427">
                  <a:extLst>
                    <a:ext uri="{9D8B030D-6E8A-4147-A177-3AD203B41FA5}">
                      <a16:colId xmlns:a16="http://schemas.microsoft.com/office/drawing/2014/main" val="4107047782"/>
                    </a:ext>
                  </a:extLst>
                </a:gridCol>
                <a:gridCol w="656427">
                  <a:extLst>
                    <a:ext uri="{9D8B030D-6E8A-4147-A177-3AD203B41FA5}">
                      <a16:colId xmlns:a16="http://schemas.microsoft.com/office/drawing/2014/main" val="2836144126"/>
                    </a:ext>
                  </a:extLst>
                </a:gridCol>
                <a:gridCol w="656427">
                  <a:extLst>
                    <a:ext uri="{9D8B030D-6E8A-4147-A177-3AD203B41FA5}">
                      <a16:colId xmlns:a16="http://schemas.microsoft.com/office/drawing/2014/main" val="2582305674"/>
                    </a:ext>
                  </a:extLst>
                </a:gridCol>
                <a:gridCol w="1461675">
                  <a:extLst>
                    <a:ext uri="{9D8B030D-6E8A-4147-A177-3AD203B41FA5}">
                      <a16:colId xmlns:a16="http://schemas.microsoft.com/office/drawing/2014/main" val="3598600464"/>
                    </a:ext>
                  </a:extLst>
                </a:gridCol>
                <a:gridCol w="807555">
                  <a:extLst>
                    <a:ext uri="{9D8B030D-6E8A-4147-A177-3AD203B41FA5}">
                      <a16:colId xmlns:a16="http://schemas.microsoft.com/office/drawing/2014/main" val="4195382673"/>
                    </a:ext>
                  </a:extLst>
                </a:gridCol>
                <a:gridCol w="1137499">
                  <a:extLst>
                    <a:ext uri="{9D8B030D-6E8A-4147-A177-3AD203B41FA5}">
                      <a16:colId xmlns:a16="http://schemas.microsoft.com/office/drawing/2014/main" val="1533813196"/>
                    </a:ext>
                  </a:extLst>
                </a:gridCol>
                <a:gridCol w="1266709">
                  <a:extLst>
                    <a:ext uri="{9D8B030D-6E8A-4147-A177-3AD203B41FA5}">
                      <a16:colId xmlns:a16="http://schemas.microsoft.com/office/drawing/2014/main" val="1420629558"/>
                    </a:ext>
                  </a:extLst>
                </a:gridCol>
                <a:gridCol w="807555">
                  <a:extLst>
                    <a:ext uri="{9D8B030D-6E8A-4147-A177-3AD203B41FA5}">
                      <a16:colId xmlns:a16="http://schemas.microsoft.com/office/drawing/2014/main" val="1050650052"/>
                    </a:ext>
                  </a:extLst>
                </a:gridCol>
                <a:gridCol w="830630">
                  <a:extLst>
                    <a:ext uri="{9D8B030D-6E8A-4147-A177-3AD203B41FA5}">
                      <a16:colId xmlns:a16="http://schemas.microsoft.com/office/drawing/2014/main" val="2395806825"/>
                    </a:ext>
                  </a:extLst>
                </a:gridCol>
                <a:gridCol w="807555">
                  <a:extLst>
                    <a:ext uri="{9D8B030D-6E8A-4147-A177-3AD203B41FA5}">
                      <a16:colId xmlns:a16="http://schemas.microsoft.com/office/drawing/2014/main" val="323801767"/>
                    </a:ext>
                  </a:extLst>
                </a:gridCol>
                <a:gridCol w="744103">
                  <a:extLst>
                    <a:ext uri="{9D8B030D-6E8A-4147-A177-3AD203B41FA5}">
                      <a16:colId xmlns:a16="http://schemas.microsoft.com/office/drawing/2014/main" val="3292565283"/>
                    </a:ext>
                  </a:extLst>
                </a:gridCol>
              </a:tblGrid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4300455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8296511"/>
                  </a:ext>
                </a:extLst>
              </a:tr>
              <a:tr h="2530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Credit Card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Amount of Debt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Payment Per Month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Months to Pay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68238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  500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50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8669394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1,000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50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0541650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1,200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 50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6992812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Card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 3,500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$ 135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4318765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3481002"/>
                  </a:ext>
                </a:extLst>
              </a:tr>
              <a:tr h="254676">
                <a:tc grid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This chart shows the payments for the first thirteen months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0511177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4143953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9674330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915067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7923679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301563"/>
                  </a:ext>
                </a:extLst>
              </a:tr>
              <a:tr h="2530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5089572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1355321"/>
                  </a:ext>
                </a:extLst>
              </a:tr>
              <a:tr h="254676">
                <a:tc grid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This chart shows the payments until the total debt is paid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3820088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9401931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1786875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4932029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1185833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9403143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25900516"/>
                  </a:ext>
                </a:extLst>
              </a:tr>
              <a:tr h="254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7547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62FD54-81DE-4AD0-812C-14E1C7B56A06}"/>
              </a:ext>
            </a:extLst>
          </p:cNvPr>
          <p:cNvSpPr txBox="1"/>
          <p:nvPr/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Debt Worksheet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D6E9419-D9BA-4682-8E32-16401C04E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" t="21621" r="22127"/>
          <a:stretch/>
        </p:blipFill>
        <p:spPr>
          <a:xfrm>
            <a:off x="1217612" y="1752600"/>
            <a:ext cx="106680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067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98612" y="152400"/>
            <a:ext cx="9829799" cy="609600"/>
          </a:xfrm>
        </p:spPr>
        <p:txBody>
          <a:bodyPr/>
          <a:lstStyle/>
          <a:p>
            <a:pPr algn="ctr"/>
            <a:r>
              <a:rPr lang="en-US" sz="3600" dirty="0"/>
              <a:t>Auto Loan Comparisons 72 vs. 60 Terms</a:t>
            </a:r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FEFA3AA-20B9-4744-83DD-BB2A5FCA02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731661"/>
              </p:ext>
            </p:extLst>
          </p:nvPr>
        </p:nvGraphicFramePr>
        <p:xfrm>
          <a:off x="1139826" y="819462"/>
          <a:ext cx="11048999" cy="5783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351">
                  <a:extLst>
                    <a:ext uri="{9D8B030D-6E8A-4147-A177-3AD203B41FA5}">
                      <a16:colId xmlns:a16="http://schemas.microsoft.com/office/drawing/2014/main" val="794539977"/>
                    </a:ext>
                  </a:extLst>
                </a:gridCol>
                <a:gridCol w="1954392">
                  <a:extLst>
                    <a:ext uri="{9D8B030D-6E8A-4147-A177-3AD203B41FA5}">
                      <a16:colId xmlns:a16="http://schemas.microsoft.com/office/drawing/2014/main" val="1052639325"/>
                    </a:ext>
                  </a:extLst>
                </a:gridCol>
                <a:gridCol w="349461">
                  <a:extLst>
                    <a:ext uri="{9D8B030D-6E8A-4147-A177-3AD203B41FA5}">
                      <a16:colId xmlns:a16="http://schemas.microsoft.com/office/drawing/2014/main" val="1345157768"/>
                    </a:ext>
                  </a:extLst>
                </a:gridCol>
                <a:gridCol w="1126042">
                  <a:extLst>
                    <a:ext uri="{9D8B030D-6E8A-4147-A177-3AD203B41FA5}">
                      <a16:colId xmlns:a16="http://schemas.microsoft.com/office/drawing/2014/main" val="2707977656"/>
                    </a:ext>
                  </a:extLst>
                </a:gridCol>
                <a:gridCol w="379660">
                  <a:extLst>
                    <a:ext uri="{9D8B030D-6E8A-4147-A177-3AD203B41FA5}">
                      <a16:colId xmlns:a16="http://schemas.microsoft.com/office/drawing/2014/main" val="3732992892"/>
                    </a:ext>
                  </a:extLst>
                </a:gridCol>
                <a:gridCol w="1902619">
                  <a:extLst>
                    <a:ext uri="{9D8B030D-6E8A-4147-A177-3AD203B41FA5}">
                      <a16:colId xmlns:a16="http://schemas.microsoft.com/office/drawing/2014/main" val="1314408604"/>
                    </a:ext>
                  </a:extLst>
                </a:gridCol>
                <a:gridCol w="379660">
                  <a:extLst>
                    <a:ext uri="{9D8B030D-6E8A-4147-A177-3AD203B41FA5}">
                      <a16:colId xmlns:a16="http://schemas.microsoft.com/office/drawing/2014/main" val="3672689184"/>
                    </a:ext>
                  </a:extLst>
                </a:gridCol>
                <a:gridCol w="828351">
                  <a:extLst>
                    <a:ext uri="{9D8B030D-6E8A-4147-A177-3AD203B41FA5}">
                      <a16:colId xmlns:a16="http://schemas.microsoft.com/office/drawing/2014/main" val="4279861669"/>
                    </a:ext>
                  </a:extLst>
                </a:gridCol>
                <a:gridCol w="1725732">
                  <a:extLst>
                    <a:ext uri="{9D8B030D-6E8A-4147-A177-3AD203B41FA5}">
                      <a16:colId xmlns:a16="http://schemas.microsoft.com/office/drawing/2014/main" val="3069908871"/>
                    </a:ext>
                  </a:extLst>
                </a:gridCol>
                <a:gridCol w="245918">
                  <a:extLst>
                    <a:ext uri="{9D8B030D-6E8A-4147-A177-3AD203B41FA5}">
                      <a16:colId xmlns:a16="http://schemas.microsoft.com/office/drawing/2014/main" val="3803140614"/>
                    </a:ext>
                  </a:extLst>
                </a:gridCol>
                <a:gridCol w="1328813">
                  <a:extLst>
                    <a:ext uri="{9D8B030D-6E8A-4147-A177-3AD203B41FA5}">
                      <a16:colId xmlns:a16="http://schemas.microsoft.com/office/drawing/2014/main" val="2039545310"/>
                    </a:ext>
                  </a:extLst>
                </a:gridCol>
              </a:tblGrid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Rating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Auto Loan Amount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Interest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Monthly Payment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Terms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 of Payments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Finance Charge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23279"/>
                  </a:ext>
                </a:extLst>
              </a:tr>
              <a:tr h="28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337638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313.30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22,557.60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2,557.60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693874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372.41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26,813.52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6,813.52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727197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460.73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33,172.56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13,172.56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220219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572.15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41,194.80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21,194.80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362613"/>
                  </a:ext>
                </a:extLst>
              </a:tr>
              <a:tr h="2824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347485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372.29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22,337.40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2,337.40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26179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405.53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24,331.80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4,331.80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295305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486.36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29,181.60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9,181.60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753209"/>
                  </a:ext>
                </a:extLst>
              </a:tr>
              <a:tr h="555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       20,000.00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        586.44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        35,186.40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    15,186.40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204953"/>
                  </a:ext>
                </a:extLst>
              </a:tr>
              <a:tr h="19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851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8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87EC3F-A7AE-4AF9-9528-8539DE3F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42548" y="4693665"/>
            <a:ext cx="6627968" cy="222036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32100" y="1268558"/>
            <a:ext cx="6029752" cy="572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126">
              <a:lnSpc>
                <a:spcPts val="4853"/>
              </a:lnSpc>
              <a:defRPr/>
            </a:pPr>
            <a:r>
              <a:rPr lang="en-US" sz="3466" dirty="0">
                <a:solidFill>
                  <a:srgbClr val="000000"/>
                </a:solidFill>
                <a:latin typeface="Open Sans"/>
              </a:rPr>
              <a:t>www.</a:t>
            </a:r>
            <a:r>
              <a:rPr lang="en-US" sz="3466" dirty="0">
                <a:solidFill>
                  <a:srgbClr val="000000"/>
                </a:solidFill>
                <a:latin typeface="+mj-lt"/>
              </a:rPr>
              <a:t>makingchangecenter</a:t>
            </a:r>
            <a:r>
              <a:rPr lang="en-US" sz="3466" dirty="0">
                <a:solidFill>
                  <a:srgbClr val="000000"/>
                </a:solidFill>
                <a:latin typeface="Open Sans"/>
              </a:rPr>
              <a:t>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528220" y="3966334"/>
            <a:ext cx="8532442" cy="57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126">
              <a:lnSpc>
                <a:spcPts val="4853"/>
              </a:lnSpc>
              <a:defRPr/>
            </a:pPr>
            <a:r>
              <a:rPr lang="en-US" sz="3466" dirty="0">
                <a:solidFill>
                  <a:srgbClr val="000000"/>
                </a:solidFill>
                <a:latin typeface="+mj-lt"/>
              </a:rPr>
              <a:t>@makingchangecenter.org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1405" y="2087345"/>
            <a:ext cx="7228260" cy="210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 fontAlgn="base">
              <a:buNone/>
            </a:pPr>
            <a:r>
              <a:rPr lang="en-US" sz="2000" b="1" i="0" dirty="0">
                <a:solidFill>
                  <a:schemeClr val="tx2"/>
                </a:solidFill>
                <a:effectLst/>
                <a:latin typeface="+mj-lt"/>
              </a:rPr>
              <a:t>Financial Counseling/Workshops</a:t>
            </a:r>
          </a:p>
          <a:p>
            <a:pPr marL="0" indent="0" algn="ctr" fontAlgn="base">
              <a:buNone/>
            </a:pPr>
            <a:r>
              <a:rPr lang="en-US" sz="2000" b="0" i="0" dirty="0">
                <a:solidFill>
                  <a:schemeClr val="tx2"/>
                </a:solidFill>
                <a:effectLst/>
                <a:latin typeface="+mj-lt"/>
              </a:rPr>
              <a:t>(443) 518-7646</a:t>
            </a:r>
            <a:r>
              <a:rPr lang="en-US" sz="2000" b="0" i="0" dirty="0">
                <a:effectLst/>
                <a:latin typeface="+mj-lt"/>
              </a:rPr>
              <a:t>  </a:t>
            </a:r>
          </a:p>
          <a:p>
            <a:pPr marL="0" indent="0" algn="ctr" fontAlgn="base">
              <a:buNone/>
            </a:pPr>
            <a:endParaRPr lang="en-US" sz="2000" b="0" i="0" dirty="0">
              <a:effectLst/>
              <a:latin typeface="+mj-lt"/>
            </a:endParaRPr>
          </a:p>
          <a:p>
            <a:pPr marL="0" indent="0" algn="ctr" fontAlgn="base">
              <a:buNone/>
            </a:pPr>
            <a:r>
              <a:rPr lang="en-US" sz="2000" b="1" i="0" dirty="0">
                <a:solidFill>
                  <a:schemeClr val="tx2"/>
                </a:solidFill>
                <a:effectLst/>
              </a:rPr>
              <a:t>Tax </a:t>
            </a:r>
            <a:r>
              <a:rPr lang="en-US" sz="2000" b="1" dirty="0">
                <a:solidFill>
                  <a:schemeClr val="tx2"/>
                </a:solidFill>
              </a:rPr>
              <a:t>Assistance</a:t>
            </a:r>
            <a:r>
              <a:rPr lang="en-US" sz="2000" b="1" i="0" dirty="0">
                <a:solidFill>
                  <a:schemeClr val="tx2"/>
                </a:solidFill>
                <a:effectLst/>
              </a:rPr>
              <a:t> by  Appointment Only</a:t>
            </a:r>
          </a:p>
          <a:p>
            <a:pPr marL="0" indent="0" algn="ctr" fontAlgn="base"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(443) 731-6398</a:t>
            </a:r>
            <a:endParaRPr lang="en-US" sz="2000" b="1" i="0" dirty="0">
              <a:solidFill>
                <a:srgbClr val="FF0000"/>
              </a:solidFill>
              <a:effectLst/>
            </a:endParaRPr>
          </a:p>
          <a:p>
            <a:pPr algn="ctr" defTabSz="914126">
              <a:lnSpc>
                <a:spcPts val="4853"/>
              </a:lnSpc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1741" y="4498963"/>
            <a:ext cx="6925623" cy="572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126">
              <a:lnSpc>
                <a:spcPts val="4853"/>
              </a:lnSpc>
              <a:defRPr/>
            </a:pPr>
            <a:r>
              <a:rPr lang="en-US" sz="3466" dirty="0">
                <a:solidFill>
                  <a:srgbClr val="000000"/>
                </a:solidFill>
                <a:latin typeface="+mj-lt"/>
              </a:rPr>
              <a:t>@makingchangectr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3CDAA9B-C0C3-4F85-8E93-9441A761AD82}"/>
              </a:ext>
            </a:extLst>
          </p:cNvPr>
          <p:cNvGraphicFramePr>
            <a:graphicFrameLocks/>
          </p:cNvGraphicFramePr>
          <p:nvPr/>
        </p:nvGraphicFramePr>
        <p:xfrm>
          <a:off x="6385871" y="79714"/>
          <a:ext cx="5454475" cy="487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23F23F7-30B7-4686-B347-F3EF0A160AD5}"/>
              </a:ext>
            </a:extLst>
          </p:cNvPr>
          <p:cNvSpPr txBox="1">
            <a:spLocks/>
          </p:cNvSpPr>
          <p:nvPr/>
        </p:nvSpPr>
        <p:spPr>
          <a:xfrm>
            <a:off x="4418012" y="364527"/>
            <a:ext cx="4695097" cy="10435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MAKING CHANGE INC.</a:t>
            </a:r>
          </a:p>
        </p:txBody>
      </p:sp>
    </p:spTree>
    <p:extLst>
      <p:ext uri="{BB962C8B-B14F-4D97-AF65-F5344CB8AC3E}">
        <p14:creationId xmlns:p14="http://schemas.microsoft.com/office/powerpoint/2010/main" val="25527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53925" y="1307588"/>
            <a:ext cx="10817582" cy="498960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738905" y="2819559"/>
            <a:ext cx="4564228" cy="982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126">
              <a:lnSpc>
                <a:spcPts val="8397"/>
              </a:lnSpc>
              <a:defRPr/>
            </a:pPr>
            <a:r>
              <a:rPr lang="en-US" sz="5998" dirty="0">
                <a:solidFill>
                  <a:srgbClr val="000000"/>
                </a:solidFill>
                <a:latin typeface="Open Sans Extra Bold"/>
              </a:rPr>
              <a:t>Questions?</a:t>
            </a:r>
          </a:p>
        </p:txBody>
      </p:sp>
      <p:pic>
        <p:nvPicPr>
          <p:cNvPr id="4" name="Picture 3" descr="THANK YOU spelled out with each letter in white on a black rectangle hanging with a string from the top">
            <a:extLst>
              <a:ext uri="{FF2B5EF4-FFF2-40B4-BE49-F238E27FC236}">
                <a16:creationId xmlns:a16="http://schemas.microsoft.com/office/drawing/2014/main" id="{114EA715-FC63-4E8B-9EDE-41109B21C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0535" y="0"/>
            <a:ext cx="3085195" cy="22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797</Words>
  <Application>Microsoft Office PowerPoint</Application>
  <PresentationFormat>Custom</PresentationFormat>
  <Paragraphs>390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Cambria</vt:lpstr>
      <vt:lpstr>Franklin Gothic Book</vt:lpstr>
      <vt:lpstr>Franklin Gothic Medium</vt:lpstr>
      <vt:lpstr>Open Sans</vt:lpstr>
      <vt:lpstr>Open Sans Extra Bold</vt:lpstr>
      <vt:lpstr>Wingdings</vt:lpstr>
      <vt:lpstr>Currency Symbols 16x9</vt:lpstr>
      <vt:lpstr>Family Financial Education Series  Adult Session   April 17, 2021</vt:lpstr>
      <vt:lpstr>HOMEWORK</vt:lpstr>
      <vt:lpstr>     AGENDA    </vt:lpstr>
      <vt:lpstr>DEBT REDUCTION (SNOWBALL)</vt:lpstr>
      <vt:lpstr>PowerPoint Presentation</vt:lpstr>
      <vt:lpstr>Auto Loan Comparisons 72 vs. 60 Terms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Financial Education Series: 2021</dc:title>
  <dc:creator>Joseph Barham</dc:creator>
  <cp:lastModifiedBy>Joseph Barham</cp:lastModifiedBy>
  <cp:revision>53</cp:revision>
  <cp:lastPrinted>2021-02-20T12:53:49Z</cp:lastPrinted>
  <dcterms:created xsi:type="dcterms:W3CDTF">2021-02-11T02:06:50Z</dcterms:created>
  <dcterms:modified xsi:type="dcterms:W3CDTF">2021-04-15T23:22:47Z</dcterms:modified>
</cp:coreProperties>
</file>