
<file path=[Content_Types].xml><?xml version="1.0" encoding="utf-8"?>
<Types xmlns="http://schemas.openxmlformats.org/package/2006/content-types">
  <Default Extension="jpeg" ContentType="image/jpeg"/>
  <Default Extension="jpg" ContentType="image/png"/>
  <Default Extension="m4a" ContentType="audio/mp4"/>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jpeg"/>
  <Override PartName="/ppt/media/image16.jpg" ContentType="image/jpeg"/>
  <Override PartName="/ppt/media/image20.jpg" ContentType="image/jpeg"/>
  <Override PartName="/ppt/media/image2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0" r:id="rId3"/>
    <p:sldId id="266" r:id="rId4"/>
    <p:sldId id="269" r:id="rId5"/>
    <p:sldId id="256" r:id="rId6"/>
    <p:sldId id="268" r:id="rId7"/>
    <p:sldId id="270" r:id="rId8"/>
    <p:sldId id="271"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14" d="100"/>
          <a:sy n="114" d="100"/>
        </p:scale>
        <p:origin x="414"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7A726-4AFE-4272-8849-FB222EE69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02DE7-0B88-45C1-955F-2726625406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4FD5B9-C4A7-4EA5-89EC-A6295ED07563}"/>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C8B47942-0D34-41EF-A49E-FB9CBF8F08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A460B-2E4A-4403-9E20-5735A21CDA62}"/>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6279827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11D58-3EE6-47DD-A867-49DAAD0F41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1C80A1-64F7-40CA-8379-E5464AEF16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34BF9-BAC5-4BEC-B48D-8A79E60318BE}"/>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EC3676E1-C6B5-472D-8992-A00356B60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0A1F2-B86C-418B-8113-DED2844D249A}"/>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740890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B8C78-709A-4212-A8FF-A25CDF310E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86B495-7A98-45F4-B9B6-24D6A9235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887CE-E809-47DE-B333-20F4CC0BFE0D}"/>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362A0858-03BA-4C93-AFDC-BD9E09753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A0E28-231A-44AF-9412-2FB418E4C0F7}"/>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71910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97B1-1DB8-4A63-B88C-674364097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2AF2D-90C7-465C-BD7F-74928A6DB2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75F6F-4B68-44AC-81AA-B317BED2E743}"/>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50C26F5A-BC58-446A-BB50-A578D4B3E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C5ED28-CC08-4D9B-88DE-97F0F53B029D}"/>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4002073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F8EDE-6A2D-4C7D-98FC-C97237D227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9CD35C-66CC-4E1D-8C3F-4A3CDFD2E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740DD7-8C59-4061-B574-F1A792CE1191}"/>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AEDD27E9-C5AB-4ABB-BF8B-C0BBF4E96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FD6DA-807C-4D7D-B25A-7A7D5B17BAFC}"/>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18802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FD034-148F-4537-99C7-404587B9E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7F9C5-EA3D-40C6-80EE-335D2A4EE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473628-DBBF-4EAE-8181-6AD77CB0F2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D5D59F-5CD1-46A7-9BF3-A4F531AF5E7F}"/>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817C3E90-8B5F-4B8A-B73B-1ACCBCDF1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2A5264-90FE-4A8F-997C-6B228A6BE664}"/>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176143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D1C7E-F8FE-4A9D-8FE3-5FF3862559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3803EB-475C-4F7E-94C7-AA03D0A25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4E59F-87BD-4619-B40C-0E975A129A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BE7804-882A-40C3-96AB-39D1E64974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9A8409-E5B1-410F-A8E0-C347C8D6CF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CC6A7-5A99-4375-A16B-5C735BA3486E}"/>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8" name="Footer Placeholder 7">
            <a:extLst>
              <a:ext uri="{FF2B5EF4-FFF2-40B4-BE49-F238E27FC236}">
                <a16:creationId xmlns:a16="http://schemas.microsoft.com/office/drawing/2014/main" id="{A382C298-BD7A-4DB1-ADF8-D60070060B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BB2AB5-9FBC-4EDE-AFAB-141F812C1349}"/>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11211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7C38-C6A7-4E48-B2B8-F0813A1621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F9BEF2-65E7-4819-899B-9EE0854BF200}"/>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4" name="Footer Placeholder 3">
            <a:extLst>
              <a:ext uri="{FF2B5EF4-FFF2-40B4-BE49-F238E27FC236}">
                <a16:creationId xmlns:a16="http://schemas.microsoft.com/office/drawing/2014/main" id="{DCFB81EC-2BF1-44CE-91E8-3416617639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C7A9F3-7D95-4239-9F1A-C7B5D625CC90}"/>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260088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CC7E16-5A32-4FCA-B972-11FB0A7CD361}"/>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3" name="Footer Placeholder 2">
            <a:extLst>
              <a:ext uri="{FF2B5EF4-FFF2-40B4-BE49-F238E27FC236}">
                <a16:creationId xmlns:a16="http://schemas.microsoft.com/office/drawing/2014/main" id="{CE037D94-80A3-46B5-B379-C666D6028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2DFED2-C392-49CD-9EA2-8FC905C96328}"/>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14783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058F6-804D-41D0-96D2-0C6CC09B5A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68D393-0A88-470B-836D-3CBE3E3027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A040C8-D3EA-449F-AFAA-F16BD46569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804725-F2CE-426A-B2EA-2973AC6DA3A2}"/>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1B30036F-3EEC-4083-8DA1-F296EE0D3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4E4EF7-A17C-4920-B689-C37BFBD4FEE8}"/>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212359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BCF3D-92F1-4A9C-A74A-45D54B79DE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66D87E-8504-4E29-A363-76657B39E9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8906F2A-6BF0-4F98-BC8C-49DB330B7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87D61-58BC-4611-A846-513B66A1A956}"/>
              </a:ext>
            </a:extLst>
          </p:cNvPr>
          <p:cNvSpPr>
            <a:spLocks noGrp="1"/>
          </p:cNvSpPr>
          <p:nvPr>
            <p:ph type="dt" sz="half" idx="10"/>
          </p:nvPr>
        </p:nvSpPr>
        <p:spPr/>
        <p:txBody>
          <a:bodyPr/>
          <a:lstStyle/>
          <a:p>
            <a:fld id="{E9C4593E-0C2E-4254-A8D5-F65531DDE15A}" type="datetimeFigureOut">
              <a:rPr lang="en-US" smtClean="0"/>
              <a:t>1/2/2021</a:t>
            </a:fld>
            <a:endParaRPr lang="en-US"/>
          </a:p>
        </p:txBody>
      </p:sp>
      <p:sp>
        <p:nvSpPr>
          <p:cNvPr id="6" name="Footer Placeholder 5">
            <a:extLst>
              <a:ext uri="{FF2B5EF4-FFF2-40B4-BE49-F238E27FC236}">
                <a16:creationId xmlns:a16="http://schemas.microsoft.com/office/drawing/2014/main" id="{9BE1D4B3-29A1-4481-A43D-A0ADD908E9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72CFA1-B6BE-4872-82B5-FC2F54149180}"/>
              </a:ext>
            </a:extLst>
          </p:cNvPr>
          <p:cNvSpPr>
            <a:spLocks noGrp="1"/>
          </p:cNvSpPr>
          <p:nvPr>
            <p:ph type="sldNum" sz="quarter" idx="12"/>
          </p:nvPr>
        </p:nvSpPr>
        <p:spPr/>
        <p:txBody>
          <a:bodyPr/>
          <a:lstStyle/>
          <a:p>
            <a:fld id="{87C99D87-EC64-48EF-85DE-B49B7B17688A}" type="slidenum">
              <a:rPr lang="en-US" smtClean="0"/>
              <a:t>‹#›</a:t>
            </a:fld>
            <a:endParaRPr lang="en-US"/>
          </a:p>
        </p:txBody>
      </p:sp>
    </p:spTree>
    <p:extLst>
      <p:ext uri="{BB962C8B-B14F-4D97-AF65-F5344CB8AC3E}">
        <p14:creationId xmlns:p14="http://schemas.microsoft.com/office/powerpoint/2010/main" val="304428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77000">
              <a:schemeClr val="accent4">
                <a:lumMod val="0"/>
                <a:lumOff val="100000"/>
              </a:schemeClr>
            </a:gs>
            <a:gs pos="100000">
              <a:schemeClr val="accent4">
                <a:lumMod val="7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466BFE-C5E7-47F8-9387-8BD1C2C1F8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DBD9A-F9EE-4288-8FC1-BD2E04BEF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FCD96-3548-4696-8FCF-ADD8D9FCB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C4593E-0C2E-4254-A8D5-F65531DDE15A}" type="datetimeFigureOut">
              <a:rPr lang="en-US" smtClean="0"/>
              <a:t>1/2/2021</a:t>
            </a:fld>
            <a:endParaRPr lang="en-US"/>
          </a:p>
        </p:txBody>
      </p:sp>
      <p:sp>
        <p:nvSpPr>
          <p:cNvPr id="5" name="Footer Placeholder 4">
            <a:extLst>
              <a:ext uri="{FF2B5EF4-FFF2-40B4-BE49-F238E27FC236}">
                <a16:creationId xmlns:a16="http://schemas.microsoft.com/office/drawing/2014/main" id="{B1758013-140A-48BE-84E4-A4F48D10DD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C58F80-901A-4BE0-8962-E6F614315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C99D87-EC64-48EF-85DE-B49B7B17688A}" type="slidenum">
              <a:rPr lang="en-US" smtClean="0"/>
              <a:t>‹#›</a:t>
            </a:fld>
            <a:endParaRPr lang="en-US"/>
          </a:p>
        </p:txBody>
      </p:sp>
      <p:pic>
        <p:nvPicPr>
          <p:cNvPr id="7" name="Picture 6">
            <a:extLst>
              <a:ext uri="{FF2B5EF4-FFF2-40B4-BE49-F238E27FC236}">
                <a16:creationId xmlns:a16="http://schemas.microsoft.com/office/drawing/2014/main" id="{AF64673B-4453-48F8-97D5-526B2211519A}"/>
              </a:ext>
            </a:extLst>
          </p:cNvPr>
          <p:cNvPicPr>
            <a:picLocks noChangeAspect="1"/>
          </p:cNvPicPr>
          <p:nvPr userDrawn="1"/>
        </p:nvPicPr>
        <p:blipFill>
          <a:blip r:embed="rId13">
            <a:duotone>
              <a:schemeClr val="accent4">
                <a:shade val="45000"/>
                <a:satMod val="135000"/>
              </a:schemeClr>
              <a:prstClr val="white"/>
            </a:duotone>
            <a:alphaModFix amt="12000"/>
            <a:extLst>
              <a:ext uri="{BEBA8EAE-BF5A-486C-A8C5-ECC9F3942E4B}">
                <a14:imgProps xmlns:a14="http://schemas.microsoft.com/office/drawing/2010/main">
                  <a14:imgLayer r:embed="rId14">
                    <a14:imgEffect>
                      <a14:backgroundRemoval t="3455" b="93455" l="10000" r="90000">
                        <a14:foregroundMark x1="43273" y1="6909" x2="43273" y2="6909"/>
                        <a14:foregroundMark x1="51273" y1="90000" x2="51273" y2="90000"/>
                        <a14:foregroundMark x1="50727" y1="93818" x2="50727" y2="93818"/>
                        <a14:foregroundMark x1="67818" y1="4182" x2="67818" y2="4182"/>
                        <a14:foregroundMark x1="34000" y1="4000" x2="34000" y2="4000"/>
                        <a14:foregroundMark x1="66182" y1="3455" x2="66182" y2="3455"/>
                      </a14:backgroundRemoval>
                    </a14:imgEffect>
                  </a14:imgLayer>
                </a14:imgProps>
              </a:ext>
            </a:extLst>
          </a:blip>
          <a:stretch>
            <a:fillRect/>
          </a:stretch>
        </p:blipFill>
        <p:spPr>
          <a:xfrm>
            <a:off x="3185822" y="1000612"/>
            <a:ext cx="5538300" cy="5538300"/>
          </a:xfrm>
          <a:prstGeom prst="rect">
            <a:avLst/>
          </a:prstGeom>
        </p:spPr>
      </p:pic>
    </p:spTree>
    <p:extLst>
      <p:ext uri="{BB962C8B-B14F-4D97-AF65-F5344CB8AC3E}">
        <p14:creationId xmlns:p14="http://schemas.microsoft.com/office/powerpoint/2010/main" val="1441239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media" Target="../media/media3.m4a"/><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13" Type="http://schemas.openxmlformats.org/officeDocument/2006/relationships/image" Target="../media/image8.png"/><Relationship Id="rId18" Type="http://schemas.openxmlformats.org/officeDocument/2006/relationships/image" Target="../media/image13.png"/><Relationship Id="rId3" Type="http://schemas.openxmlformats.org/officeDocument/2006/relationships/audio" Target="NULL" TargetMode="External"/><Relationship Id="rId7" Type="http://schemas.openxmlformats.org/officeDocument/2006/relationships/image" Target="../media/image2.png"/><Relationship Id="rId12" Type="http://schemas.openxmlformats.org/officeDocument/2006/relationships/image" Target="../media/image7.jpeg"/><Relationship Id="rId17" Type="http://schemas.openxmlformats.org/officeDocument/2006/relationships/image" Target="../media/image12.png"/><Relationship Id="rId2" Type="http://schemas.openxmlformats.org/officeDocument/2006/relationships/audio" Target="../media/media4.mp3"/><Relationship Id="rId16" Type="http://schemas.openxmlformats.org/officeDocument/2006/relationships/image" Target="../media/image11.png"/><Relationship Id="rId1" Type="http://schemas.microsoft.com/office/2007/relationships/media" Target="../media/media4.mp3"/><Relationship Id="rId6" Type="http://schemas.openxmlformats.org/officeDocument/2006/relationships/slideLayout" Target="../slideLayouts/slideLayout4.xml"/><Relationship Id="rId11" Type="http://schemas.openxmlformats.org/officeDocument/2006/relationships/image" Target="../media/image6.jpg"/><Relationship Id="rId5" Type="http://schemas.microsoft.com/office/2007/relationships/media" Target="../media/media6.m4a"/><Relationship Id="rId15" Type="http://schemas.openxmlformats.org/officeDocument/2006/relationships/image" Target="../media/image10.png"/><Relationship Id="rId10" Type="http://schemas.openxmlformats.org/officeDocument/2006/relationships/image" Target="../media/image5.png"/><Relationship Id="rId19" Type="http://schemas.openxmlformats.org/officeDocument/2006/relationships/image" Target="../media/image14.jpeg"/><Relationship Id="rId4" Type="http://schemas.microsoft.com/office/2007/relationships/media" Target="../media/media5.m4a"/><Relationship Id="rId9" Type="http://schemas.openxmlformats.org/officeDocument/2006/relationships/image" Target="../media/image4.jpe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18" Type="http://schemas.openxmlformats.org/officeDocument/2006/relationships/image" Target="../media/image25.png"/><Relationship Id="rId3" Type="http://schemas.openxmlformats.org/officeDocument/2006/relationships/audio" Target="NULL" TargetMode="External"/><Relationship Id="rId7" Type="http://schemas.openxmlformats.org/officeDocument/2006/relationships/image" Target="../media/image2.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audio" Target="../media/media4.mp3"/><Relationship Id="rId16" Type="http://schemas.openxmlformats.org/officeDocument/2006/relationships/image" Target="../media/image23.tiff"/><Relationship Id="rId1" Type="http://schemas.microsoft.com/office/2007/relationships/media" Target="../media/media4.mp3"/><Relationship Id="rId6" Type="http://schemas.openxmlformats.org/officeDocument/2006/relationships/slideLayout" Target="../slideLayouts/slideLayout4.xml"/><Relationship Id="rId11" Type="http://schemas.openxmlformats.org/officeDocument/2006/relationships/image" Target="../media/image18.png"/><Relationship Id="rId5" Type="http://schemas.microsoft.com/office/2007/relationships/media" Target="../media/media7.m4a"/><Relationship Id="rId15" Type="http://schemas.openxmlformats.org/officeDocument/2006/relationships/image" Target="../media/image22.png"/><Relationship Id="rId10" Type="http://schemas.openxmlformats.org/officeDocument/2006/relationships/image" Target="../media/image17.jpeg"/><Relationship Id="rId19" Type="http://schemas.openxmlformats.org/officeDocument/2006/relationships/image" Target="../media/image26.png"/><Relationship Id="rId4" Type="http://schemas.microsoft.com/office/2007/relationships/media" Target="../media/media6.m4a"/><Relationship Id="rId9" Type="http://schemas.openxmlformats.org/officeDocument/2006/relationships/image" Target="../media/image16.jp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10.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07/relationships/media" Target="../media/media11.m4a"/><Relationship Id="rId7" Type="http://schemas.openxmlformats.org/officeDocument/2006/relationships/image" Target="../media/image24.jp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273-3C67-42D8-BD79-8C085C22E927}"/>
              </a:ext>
            </a:extLst>
          </p:cNvPr>
          <p:cNvSpPr>
            <a:spLocks noGrp="1"/>
          </p:cNvSpPr>
          <p:nvPr>
            <p:ph type="title"/>
          </p:nvPr>
        </p:nvSpPr>
        <p:spPr/>
        <p:txBody>
          <a:bodyPr>
            <a:noAutofit/>
          </a:bodyPr>
          <a:lstStyle/>
          <a:p>
            <a:pPr algn="ctr"/>
            <a:r>
              <a:rPr lang="en-US" sz="4000" dirty="0">
                <a:latin typeface="Lucida Calligraphy" panose="03010101010101010101" pitchFamily="66" charset="0"/>
              </a:rPr>
              <a:t>Gloria Washington Wallace Awards</a:t>
            </a:r>
          </a:p>
        </p:txBody>
      </p:sp>
      <p:sp>
        <p:nvSpPr>
          <p:cNvPr id="3" name="Content Placeholder 2">
            <a:extLst>
              <a:ext uri="{FF2B5EF4-FFF2-40B4-BE49-F238E27FC236}">
                <a16:creationId xmlns:a16="http://schemas.microsoft.com/office/drawing/2014/main" id="{93B2EDC8-421A-4BDD-84A1-D43307B6A567}"/>
              </a:ext>
            </a:extLst>
          </p:cNvPr>
          <p:cNvSpPr>
            <a:spLocks noGrp="1"/>
          </p:cNvSpPr>
          <p:nvPr>
            <p:ph idx="1"/>
          </p:nvPr>
        </p:nvSpPr>
        <p:spPr>
          <a:xfrm>
            <a:off x="838200" y="1825625"/>
            <a:ext cx="10515600" cy="4667250"/>
          </a:xfrm>
        </p:spPr>
        <p:txBody>
          <a:bodyPr>
            <a:normAutofit fontScale="92500"/>
          </a:bodyPr>
          <a:lstStyle/>
          <a:p>
            <a:pPr marL="0" indent="0">
              <a:buNone/>
            </a:pPr>
            <a:r>
              <a:rPr lang="en-US" dirty="0"/>
              <a:t>The Gloria Washington Wallace Awards are annual awards given out by The Council of Elders to one male and one female student from the community of Black seniors in HCPSS who have met the criteria for the awards and have been recommended by the BSAP liaisons at their schools.</a:t>
            </a:r>
          </a:p>
          <a:p>
            <a:pPr marL="0" indent="0">
              <a:buNone/>
            </a:pPr>
            <a:endParaRPr lang="en-US" dirty="0"/>
          </a:p>
          <a:p>
            <a:pPr marL="0" indent="0">
              <a:buNone/>
            </a:pPr>
            <a:r>
              <a:rPr lang="en-US" dirty="0"/>
              <a:t>From the nominees, there is one male and one female student from each high school who have been named as the finalists for these awards.</a:t>
            </a:r>
          </a:p>
          <a:p>
            <a:pPr marL="0" indent="0">
              <a:buNone/>
            </a:pPr>
            <a:endParaRPr lang="en-US" dirty="0"/>
          </a:p>
          <a:p>
            <a:pPr marL="0" indent="0">
              <a:buNone/>
            </a:pPr>
            <a:r>
              <a:rPr lang="en-US" dirty="0"/>
              <a:t>Being nominated is a tremendous honor and we are proud of each and every one of you.</a:t>
            </a:r>
          </a:p>
          <a:p>
            <a:pPr marL="0" indent="0">
              <a:buNone/>
            </a:pPr>
            <a:endParaRPr lang="en-US" dirty="0"/>
          </a:p>
        </p:txBody>
      </p:sp>
      <p:pic>
        <p:nvPicPr>
          <p:cNvPr id="4" name="GWW Award">
            <a:hlinkClick r:id="" action="ppaction://media"/>
            <a:extLst>
              <a:ext uri="{FF2B5EF4-FFF2-40B4-BE49-F238E27FC236}">
                <a16:creationId xmlns:a16="http://schemas.microsoft.com/office/drawing/2014/main" id="{B3A9679C-07CA-4B0D-ABE4-F736C77401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26784" y="205899"/>
            <a:ext cx="318452" cy="318452"/>
          </a:xfrm>
          <a:prstGeom prst="rect">
            <a:avLst/>
          </a:prstGeom>
        </p:spPr>
      </p:pic>
    </p:spTree>
    <p:extLst>
      <p:ext uri="{BB962C8B-B14F-4D97-AF65-F5344CB8AC3E}">
        <p14:creationId xmlns:p14="http://schemas.microsoft.com/office/powerpoint/2010/main" val="321648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15000">
        <p15:prstTrans prst="curtains"/>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273-3C67-42D8-BD79-8C085C22E927}"/>
              </a:ext>
            </a:extLst>
          </p:cNvPr>
          <p:cNvSpPr>
            <a:spLocks noGrp="1"/>
          </p:cNvSpPr>
          <p:nvPr>
            <p:ph type="title"/>
          </p:nvPr>
        </p:nvSpPr>
        <p:spPr/>
        <p:txBody>
          <a:bodyPr>
            <a:normAutofit/>
          </a:bodyPr>
          <a:lstStyle/>
          <a:p>
            <a:pPr algn="ctr"/>
            <a:r>
              <a:rPr lang="en-US" dirty="0">
                <a:latin typeface="Lucida Calligraphy" panose="03010101010101010101" pitchFamily="66" charset="0"/>
              </a:rPr>
              <a:t>Gloria Washington Wallace </a:t>
            </a:r>
            <a:br>
              <a:rPr lang="en-US" dirty="0">
                <a:latin typeface="Lucida Calligraphy" panose="03010101010101010101" pitchFamily="66" charset="0"/>
              </a:rPr>
            </a:br>
            <a:r>
              <a:rPr lang="en-US" dirty="0">
                <a:latin typeface="Lucida Calligraphy" panose="03010101010101010101" pitchFamily="66" charset="0"/>
              </a:rPr>
              <a:t>Awards</a:t>
            </a:r>
            <a:endParaRPr lang="en-US" b="1" dirty="0">
              <a:latin typeface="Lucida Calligraphy" panose="03010101010101010101" pitchFamily="66" charset="0"/>
            </a:endParaRPr>
          </a:p>
        </p:txBody>
      </p:sp>
      <p:sp>
        <p:nvSpPr>
          <p:cNvPr id="3" name="Content Placeholder 2">
            <a:extLst>
              <a:ext uri="{FF2B5EF4-FFF2-40B4-BE49-F238E27FC236}">
                <a16:creationId xmlns:a16="http://schemas.microsoft.com/office/drawing/2014/main" id="{93B2EDC8-421A-4BDD-84A1-D43307B6A567}"/>
              </a:ext>
            </a:extLst>
          </p:cNvPr>
          <p:cNvSpPr>
            <a:spLocks noGrp="1"/>
          </p:cNvSpPr>
          <p:nvPr>
            <p:ph idx="1"/>
          </p:nvPr>
        </p:nvSpPr>
        <p:spPr>
          <a:xfrm>
            <a:off x="838199" y="1825625"/>
            <a:ext cx="10721741" cy="4351338"/>
          </a:xfrm>
        </p:spPr>
        <p:txBody>
          <a:bodyPr>
            <a:normAutofit/>
          </a:bodyPr>
          <a:lstStyle/>
          <a:p>
            <a:pPr marL="0" indent="0" algn="ctr">
              <a:buNone/>
            </a:pPr>
            <a:r>
              <a:rPr lang="en-US" dirty="0"/>
              <a:t>In honor of Gloria Washington Wallace, founder of the BSAP Program, this award goes to one male and one female student where each have shown the greatest academic improvement over their high school career.  </a:t>
            </a:r>
          </a:p>
          <a:p>
            <a:pPr marL="0" indent="0" algn="ctr">
              <a:buNone/>
            </a:pPr>
            <a:r>
              <a:rPr lang="en-US" dirty="0"/>
              <a:t>In addition, the student should also have demonstrated </a:t>
            </a:r>
          </a:p>
          <a:p>
            <a:pPr marL="0" indent="0" algn="ctr">
              <a:spcBef>
                <a:spcPts val="0"/>
              </a:spcBef>
              <a:buNone/>
            </a:pPr>
            <a:r>
              <a:rPr lang="en-US" dirty="0"/>
              <a:t>how they used </a:t>
            </a:r>
            <a:r>
              <a:rPr lang="en-US" b="1" i="1" u="sng" dirty="0"/>
              <a:t>the 6 Ps:</a:t>
            </a:r>
            <a:r>
              <a:rPr lang="en-US" b="1" i="1" dirty="0"/>
              <a:t> </a:t>
            </a:r>
          </a:p>
          <a:p>
            <a:pPr marL="0" indent="0" algn="ctr">
              <a:buNone/>
            </a:pPr>
            <a:r>
              <a:rPr lang="en-US" b="1" i="1" dirty="0"/>
              <a:t>Proud, Prepared, Prompt, Productive, Polite and Persistent </a:t>
            </a:r>
          </a:p>
          <a:p>
            <a:pPr marL="0" indent="0" algn="ctr">
              <a:buNone/>
            </a:pPr>
            <a:r>
              <a:rPr lang="en-US" dirty="0"/>
              <a:t>to overcome challenges to achieve their success</a:t>
            </a:r>
          </a:p>
          <a:p>
            <a:pPr marL="0" indent="0" algn="ctr">
              <a:buNone/>
            </a:pPr>
            <a:endParaRPr lang="en-US" dirty="0"/>
          </a:p>
          <a:p>
            <a:pPr marL="0" indent="0" algn="ctr">
              <a:buNone/>
            </a:pPr>
            <a:r>
              <a:rPr lang="en-US" dirty="0"/>
              <a:t>Here are our finalists !!</a:t>
            </a:r>
          </a:p>
        </p:txBody>
      </p:sp>
      <p:pic>
        <p:nvPicPr>
          <p:cNvPr id="7" name="About GWW Award">
            <a:hlinkClick r:id="" action="ppaction://media"/>
            <a:extLst>
              <a:ext uri="{FF2B5EF4-FFF2-40B4-BE49-F238E27FC236}">
                <a16:creationId xmlns:a16="http://schemas.microsoft.com/office/drawing/2014/main" id="{D7C58435-1C0D-437C-8554-7C40378DF370}"/>
              </a:ext>
            </a:extLst>
          </p:cNvPr>
          <p:cNvPicPr>
            <a:picLocks noChangeAspect="1"/>
          </p:cNvPicPr>
          <p:nvPr>
            <a:audioFile r:link="rId1"/>
            <p:extLst>
              <p:ext uri="{DAA4B4D4-6D71-4841-9C94-3DE7FCFB9230}">
                <p14:media xmlns:p14="http://schemas.microsoft.com/office/powerpoint/2010/main" r:embed="rId2">
                  <p14:trim end="183.9375"/>
                </p14:media>
              </p:ext>
            </p:extLst>
          </p:nvPr>
        </p:nvPicPr>
        <p:blipFill>
          <a:blip r:embed="rId5"/>
          <a:stretch>
            <a:fillRect/>
          </a:stretch>
        </p:blipFill>
        <p:spPr>
          <a:xfrm>
            <a:off x="11783401" y="155634"/>
            <a:ext cx="343250" cy="343250"/>
          </a:xfrm>
          <a:prstGeom prst="rect">
            <a:avLst/>
          </a:prstGeom>
        </p:spPr>
      </p:pic>
      <p:pic>
        <p:nvPicPr>
          <p:cNvPr id="4" name="Female Finalist intro">
            <a:hlinkClick r:id="" action="ppaction://media"/>
            <a:extLst>
              <a:ext uri="{FF2B5EF4-FFF2-40B4-BE49-F238E27FC236}">
                <a16:creationId xmlns:a16="http://schemas.microsoft.com/office/drawing/2014/main" id="{A6609A55-D878-4AE3-9151-8C4F1806C23F}"/>
              </a:ext>
            </a:extLst>
          </p:cNvPr>
          <p:cNvPicPr>
            <a:picLocks noChangeAspect="1"/>
          </p:cNvPicPr>
          <p:nvPr>
            <a:audioFile r:link="rId1"/>
            <p:extLst>
              <p:ext uri="{DAA4B4D4-6D71-4841-9C94-3DE7FCFB9230}">
                <p14:media xmlns:p14="http://schemas.microsoft.com/office/powerpoint/2010/main" r:embed="rId3">
                  <p14:trim st="1394" end="949.6458"/>
                </p14:media>
              </p:ext>
            </p:extLst>
          </p:nvPr>
        </p:nvPicPr>
        <p:blipFill>
          <a:blip r:embed="rId5"/>
          <a:stretch>
            <a:fillRect/>
          </a:stretch>
        </p:blipFill>
        <p:spPr>
          <a:xfrm>
            <a:off x="11783402" y="498884"/>
            <a:ext cx="343249" cy="343249"/>
          </a:xfrm>
          <a:prstGeom prst="rect">
            <a:avLst/>
          </a:prstGeom>
        </p:spPr>
      </p:pic>
    </p:spTree>
    <p:extLst>
      <p:ext uri="{BB962C8B-B14F-4D97-AF65-F5344CB8AC3E}">
        <p14:creationId xmlns:p14="http://schemas.microsoft.com/office/powerpoint/2010/main" val="566208842"/>
      </p:ext>
    </p:extLst>
  </p:cSld>
  <p:clrMapOvr>
    <a:masterClrMapping/>
  </p:clrMapOvr>
  <mc:AlternateContent xmlns:mc="http://schemas.openxmlformats.org/markup-compatibility/2006" xmlns:p14="http://schemas.microsoft.com/office/powerpoint/2010/main">
    <mc:Choice Requires="p14">
      <p:transition spd="slow" p14:dur="4000" advTm="15000">
        <p:wipe/>
      </p:transition>
    </mc:Choice>
    <mc:Fallback xmlns="">
      <p:transition spd="slow" advTm="1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6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CE88-8C21-4427-9EAD-B711E3D3BB4F}"/>
              </a:ext>
            </a:extLst>
          </p:cNvPr>
          <p:cNvSpPr>
            <a:spLocks noGrp="1"/>
          </p:cNvSpPr>
          <p:nvPr>
            <p:ph type="title"/>
          </p:nvPr>
        </p:nvSpPr>
        <p:spPr/>
        <p:txBody>
          <a:bodyPr>
            <a:normAutofit fontScale="90000"/>
          </a:bodyPr>
          <a:lstStyle/>
          <a:p>
            <a:pPr algn="ctr"/>
            <a:r>
              <a:rPr lang="en-US" dirty="0">
                <a:latin typeface="Lucida Calligraphy" panose="03010101010101010101" pitchFamily="66" charset="0"/>
              </a:rPr>
              <a:t>Gloria Washington Wallace Award</a:t>
            </a:r>
            <a:br>
              <a:rPr lang="en-US" dirty="0">
                <a:latin typeface="Lucida Calligraphy" panose="03010101010101010101" pitchFamily="66" charset="0"/>
              </a:rPr>
            </a:br>
            <a:r>
              <a:rPr lang="en-US" b="1" dirty="0">
                <a:latin typeface="Lucida Calligraphy" panose="03010101010101010101" pitchFamily="66" charset="0"/>
              </a:rPr>
              <a:t>Female Finalists</a:t>
            </a:r>
          </a:p>
        </p:txBody>
      </p:sp>
      <p:sp>
        <p:nvSpPr>
          <p:cNvPr id="3" name="Content Placeholder 2">
            <a:extLst>
              <a:ext uri="{FF2B5EF4-FFF2-40B4-BE49-F238E27FC236}">
                <a16:creationId xmlns:a16="http://schemas.microsoft.com/office/drawing/2014/main" id="{25C27A13-F371-41D2-9DF2-4B018416EA56}"/>
              </a:ext>
            </a:extLst>
          </p:cNvPr>
          <p:cNvSpPr>
            <a:spLocks noGrp="1"/>
          </p:cNvSpPr>
          <p:nvPr>
            <p:ph sz="half" idx="1"/>
          </p:nvPr>
        </p:nvSpPr>
        <p:spPr>
          <a:xfrm>
            <a:off x="838200" y="1719750"/>
            <a:ext cx="5181600" cy="4351338"/>
          </a:xfrm>
        </p:spPr>
        <p:txBody>
          <a:bodyPr/>
          <a:lstStyle/>
          <a:p>
            <a:r>
              <a:rPr lang="en-US" dirty="0" err="1"/>
              <a:t>Niara</a:t>
            </a:r>
            <a:r>
              <a:rPr lang="en-US" dirty="0"/>
              <a:t> </a:t>
            </a:r>
            <a:r>
              <a:rPr lang="en-US" dirty="0" err="1"/>
              <a:t>Dula</a:t>
            </a:r>
            <a:r>
              <a:rPr lang="en-US" dirty="0"/>
              <a:t> – </a:t>
            </a:r>
            <a:r>
              <a:rPr lang="en-US" dirty="0" err="1"/>
              <a:t>Atholton</a:t>
            </a:r>
            <a:endParaRPr lang="en-US" dirty="0"/>
          </a:p>
          <a:p>
            <a:r>
              <a:rPr lang="en-US" dirty="0"/>
              <a:t>Deja Grissom – Centennial</a:t>
            </a:r>
          </a:p>
          <a:p>
            <a:r>
              <a:rPr lang="en-US" dirty="0"/>
              <a:t>Sophia </a:t>
            </a:r>
            <a:r>
              <a:rPr lang="en-US" dirty="0" err="1"/>
              <a:t>Cichetti</a:t>
            </a:r>
            <a:r>
              <a:rPr lang="en-US" dirty="0"/>
              <a:t> – Glenelg</a:t>
            </a:r>
          </a:p>
          <a:p>
            <a:r>
              <a:rPr lang="en-US" dirty="0" err="1"/>
              <a:t>Tiyonna</a:t>
            </a:r>
            <a:r>
              <a:rPr lang="en-US" dirty="0"/>
              <a:t> Stokes - Hammond</a:t>
            </a:r>
          </a:p>
          <a:p>
            <a:r>
              <a:rPr lang="en-US" dirty="0" err="1"/>
              <a:t>Anii</a:t>
            </a:r>
            <a:r>
              <a:rPr lang="en-US" dirty="0"/>
              <a:t> Harris – Howard</a:t>
            </a:r>
          </a:p>
          <a:p>
            <a:r>
              <a:rPr lang="en-US" dirty="0"/>
              <a:t>Michelle Britt – Long Reach</a:t>
            </a:r>
          </a:p>
        </p:txBody>
      </p:sp>
      <p:sp>
        <p:nvSpPr>
          <p:cNvPr id="9" name="Content Placeholder 2">
            <a:extLst>
              <a:ext uri="{FF2B5EF4-FFF2-40B4-BE49-F238E27FC236}">
                <a16:creationId xmlns:a16="http://schemas.microsoft.com/office/drawing/2014/main" id="{55C855B7-E47A-4F3B-B48F-D5E7A669CE1D}"/>
              </a:ext>
            </a:extLst>
          </p:cNvPr>
          <p:cNvSpPr txBox="1">
            <a:spLocks/>
          </p:cNvSpPr>
          <p:nvPr/>
        </p:nvSpPr>
        <p:spPr>
          <a:xfrm>
            <a:off x="6383694" y="171975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Montara</a:t>
            </a:r>
            <a:r>
              <a:rPr lang="en-US" dirty="0"/>
              <a:t> Clay – </a:t>
            </a:r>
            <a:r>
              <a:rPr lang="en-US" dirty="0" err="1"/>
              <a:t>Marriotts</a:t>
            </a:r>
            <a:r>
              <a:rPr lang="en-US" dirty="0"/>
              <a:t> Ridge</a:t>
            </a:r>
          </a:p>
          <a:p>
            <a:r>
              <a:rPr lang="en-US" dirty="0"/>
              <a:t>Bria </a:t>
            </a:r>
            <a:r>
              <a:rPr lang="en-US" dirty="0" err="1"/>
              <a:t>Trawally</a:t>
            </a:r>
            <a:r>
              <a:rPr lang="en-US" dirty="0"/>
              <a:t> – Mt Hebron</a:t>
            </a:r>
          </a:p>
          <a:p>
            <a:r>
              <a:rPr lang="en-US" dirty="0" err="1"/>
              <a:t>Kamya</a:t>
            </a:r>
            <a:r>
              <a:rPr lang="en-US" dirty="0"/>
              <a:t> Carter – Oakland Mills</a:t>
            </a:r>
          </a:p>
          <a:p>
            <a:r>
              <a:rPr lang="en-US" dirty="0"/>
              <a:t>Madison Chisholm – Reservoir</a:t>
            </a:r>
          </a:p>
          <a:p>
            <a:r>
              <a:rPr lang="en-US" dirty="0" err="1"/>
              <a:t>Ma’Nye</a:t>
            </a:r>
            <a:r>
              <a:rPr lang="en-US" dirty="0"/>
              <a:t> Robinson – River Hill</a:t>
            </a:r>
          </a:p>
          <a:p>
            <a:r>
              <a:rPr lang="en-US" dirty="0"/>
              <a:t>Brittany Blakely – Wilde Lake</a:t>
            </a:r>
          </a:p>
        </p:txBody>
      </p:sp>
      <p:sp>
        <p:nvSpPr>
          <p:cNvPr id="12" name="Rectangle 11">
            <a:extLst>
              <a:ext uri="{FF2B5EF4-FFF2-40B4-BE49-F238E27FC236}">
                <a16:creationId xmlns:a16="http://schemas.microsoft.com/office/drawing/2014/main" id="{AF6911FF-36C7-49CE-BEAD-2E48D64F50D3}"/>
              </a:ext>
            </a:extLst>
          </p:cNvPr>
          <p:cNvSpPr/>
          <p:nvPr/>
        </p:nvSpPr>
        <p:spPr>
          <a:xfrm>
            <a:off x="2590076" y="6238400"/>
            <a:ext cx="6252925" cy="358969"/>
          </a:xfrm>
          <a:prstGeom prst="rect">
            <a:avLst/>
          </a:prstGeom>
          <a:noFill/>
        </p:spPr>
        <p:txBody>
          <a:bodyPr wrap="none" lIns="91440" tIns="45720" rIns="91440" bIns="45720">
            <a:prstTxWarp prst="textArchDown">
              <a:avLst/>
            </a:prstTxWarp>
            <a:spAutoFit/>
          </a:bodyPr>
          <a:lstStyle/>
          <a:p>
            <a:pPr algn="ctr"/>
            <a:r>
              <a:rPr lang="en-US" sz="5400" dirty="0">
                <a:ln w="0"/>
                <a:solidFill>
                  <a:srgbClr val="7030A0"/>
                </a:solidFill>
                <a:effectLst>
                  <a:outerShdw blurRad="38100" dist="25400" dir="5400000" algn="ctr" rotWithShape="0">
                    <a:srgbClr val="6E747A">
                      <a:alpha val="43000"/>
                    </a:srgbClr>
                  </a:outerShdw>
                </a:effectLst>
              </a:rPr>
              <a:t>Congratulations to all of you !!</a:t>
            </a:r>
          </a:p>
        </p:txBody>
      </p:sp>
      <p:pic>
        <p:nvPicPr>
          <p:cNvPr id="13" name="Audience_Applause-Matthiew11-1206899159">
            <a:hlinkClick r:id="" action="ppaction://media"/>
            <a:extLst>
              <a:ext uri="{FF2B5EF4-FFF2-40B4-BE49-F238E27FC236}">
                <a16:creationId xmlns:a16="http://schemas.microsoft.com/office/drawing/2014/main" id="{029FE29C-50F4-4FA2-948C-34DF436D67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35262" y="162844"/>
            <a:ext cx="255462" cy="255462"/>
          </a:xfrm>
          <a:prstGeom prst="rect">
            <a:avLst/>
          </a:prstGeom>
        </p:spPr>
      </p:pic>
      <p:pic>
        <p:nvPicPr>
          <p:cNvPr id="20" name="Picture 19" descr="A person wearing a blue shirt&#10;&#10;Description automatically generated">
            <a:extLst>
              <a:ext uri="{FF2B5EF4-FFF2-40B4-BE49-F238E27FC236}">
                <a16:creationId xmlns:a16="http://schemas.microsoft.com/office/drawing/2014/main" id="{727F11B0-18D4-4F6E-9CF9-463DDB7459C6}"/>
              </a:ext>
            </a:extLst>
          </p:cNvPr>
          <p:cNvPicPr>
            <a:picLocks noChangeAspect="1"/>
          </p:cNvPicPr>
          <p:nvPr/>
        </p:nvPicPr>
        <p:blipFill rotWithShape="1">
          <a:blip r:embed="rId8">
            <a:extLst>
              <a:ext uri="{28A0092B-C50C-407E-A947-70E740481C1C}">
                <a14:useLocalDpi xmlns:a14="http://schemas.microsoft.com/office/drawing/2010/main" val="0"/>
              </a:ext>
            </a:extLst>
          </a:blip>
          <a:srcRect l="34628" t="4794" r="28848" b="69994"/>
          <a:stretch/>
        </p:blipFill>
        <p:spPr>
          <a:xfrm>
            <a:off x="9879140" y="4967910"/>
            <a:ext cx="981106" cy="1032185"/>
          </a:xfrm>
          <a:prstGeom prst="rect">
            <a:avLst/>
          </a:prstGeom>
        </p:spPr>
      </p:pic>
      <p:pic>
        <p:nvPicPr>
          <p:cNvPr id="26" name="Picture 25" descr="A person smiling for the camera&#10;&#10;Description automatically generated">
            <a:extLst>
              <a:ext uri="{FF2B5EF4-FFF2-40B4-BE49-F238E27FC236}">
                <a16:creationId xmlns:a16="http://schemas.microsoft.com/office/drawing/2014/main" id="{E61B3D0E-807F-4E98-B529-7B1EA4D1A331}"/>
              </a:ext>
            </a:extLst>
          </p:cNvPr>
          <p:cNvPicPr>
            <a:picLocks noChangeAspect="1"/>
          </p:cNvPicPr>
          <p:nvPr/>
        </p:nvPicPr>
        <p:blipFill rotWithShape="1">
          <a:blip r:embed="rId9">
            <a:extLst>
              <a:ext uri="{28A0092B-C50C-407E-A947-70E740481C1C}">
                <a14:useLocalDpi xmlns:a14="http://schemas.microsoft.com/office/drawing/2010/main" val="0"/>
              </a:ext>
            </a:extLst>
          </a:blip>
          <a:srcRect l="19410" t="3208" r="12463" b="38125"/>
          <a:stretch/>
        </p:blipFill>
        <p:spPr>
          <a:xfrm>
            <a:off x="7167603" y="4976591"/>
            <a:ext cx="863571" cy="1032185"/>
          </a:xfrm>
          <a:prstGeom prst="rect">
            <a:avLst/>
          </a:prstGeom>
        </p:spPr>
      </p:pic>
      <p:pic>
        <p:nvPicPr>
          <p:cNvPr id="27" name="Picture 26" descr="A person posing for the camera&#10;&#10;Description automatically generated">
            <a:extLst>
              <a:ext uri="{FF2B5EF4-FFF2-40B4-BE49-F238E27FC236}">
                <a16:creationId xmlns:a16="http://schemas.microsoft.com/office/drawing/2014/main" id="{75395555-E44A-412E-82EB-75766F2BF0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38123" y="4970871"/>
            <a:ext cx="855065" cy="1035944"/>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DBB73FB4-ABAE-4C84-9257-03C66F4B4C87}"/>
              </a:ext>
            </a:extLst>
          </p:cNvPr>
          <p:cNvPicPr>
            <a:picLocks noChangeAspect="1"/>
          </p:cNvPicPr>
          <p:nvPr/>
        </p:nvPicPr>
        <p:blipFill rotWithShape="1">
          <a:blip r:embed="rId11">
            <a:extLst>
              <a:ext uri="{28A0092B-C50C-407E-A947-70E740481C1C}">
                <a14:useLocalDpi xmlns:a14="http://schemas.microsoft.com/office/drawing/2010/main" val="0"/>
              </a:ext>
            </a:extLst>
          </a:blip>
          <a:srcRect l="16920" t="8836" r="15750" b="23434"/>
          <a:stretch/>
        </p:blipFill>
        <p:spPr>
          <a:xfrm>
            <a:off x="2991889" y="4962156"/>
            <a:ext cx="868802" cy="1036811"/>
          </a:xfrm>
          <a:prstGeom prst="rect">
            <a:avLst/>
          </a:prstGeom>
        </p:spPr>
      </p:pic>
      <p:pic>
        <p:nvPicPr>
          <p:cNvPr id="29" name="Picture 28" descr="A person standing in front of a store&#10;&#10;Description automatically generated">
            <a:extLst>
              <a:ext uri="{FF2B5EF4-FFF2-40B4-BE49-F238E27FC236}">
                <a16:creationId xmlns:a16="http://schemas.microsoft.com/office/drawing/2014/main" id="{489A17AC-0DF1-4E91-80D7-EE8DA4A33FDA}"/>
              </a:ext>
            </a:extLst>
          </p:cNvPr>
          <p:cNvPicPr>
            <a:picLocks noChangeAspect="1"/>
          </p:cNvPicPr>
          <p:nvPr/>
        </p:nvPicPr>
        <p:blipFill rotWithShape="1">
          <a:blip r:embed="rId12">
            <a:extLst>
              <a:ext uri="{28A0092B-C50C-407E-A947-70E740481C1C}">
                <a14:useLocalDpi xmlns:a14="http://schemas.microsoft.com/office/drawing/2010/main" val="0"/>
              </a:ext>
            </a:extLst>
          </a:blip>
          <a:srcRect l="32471" t="19719" r="34693" b="52186"/>
          <a:stretch/>
        </p:blipFill>
        <p:spPr>
          <a:xfrm>
            <a:off x="1276502" y="4967110"/>
            <a:ext cx="745495" cy="1039704"/>
          </a:xfrm>
          <a:prstGeom prst="rect">
            <a:avLst/>
          </a:prstGeom>
        </p:spPr>
      </p:pic>
      <p:pic>
        <p:nvPicPr>
          <p:cNvPr id="31" name="Picture 30" descr="A person wearing a hat&#10;&#10;Description automatically generated">
            <a:extLst>
              <a:ext uri="{FF2B5EF4-FFF2-40B4-BE49-F238E27FC236}">
                <a16:creationId xmlns:a16="http://schemas.microsoft.com/office/drawing/2014/main" id="{F8018D4A-8D49-4F65-A82C-9123030CA439}"/>
              </a:ext>
            </a:extLst>
          </p:cNvPr>
          <p:cNvPicPr>
            <a:picLocks noChangeAspect="1"/>
          </p:cNvPicPr>
          <p:nvPr/>
        </p:nvPicPr>
        <p:blipFill rotWithShape="1">
          <a:blip r:embed="rId13">
            <a:extLst>
              <a:ext uri="{28A0092B-C50C-407E-A947-70E740481C1C}">
                <a14:useLocalDpi xmlns:a14="http://schemas.microsoft.com/office/drawing/2010/main" val="0"/>
              </a:ext>
            </a:extLst>
          </a:blip>
          <a:srcRect l="15864" t="2814" r="14494" b="13300"/>
          <a:stretch/>
        </p:blipFill>
        <p:spPr>
          <a:xfrm>
            <a:off x="357896" y="4962156"/>
            <a:ext cx="900453" cy="1049242"/>
          </a:xfrm>
          <a:prstGeom prst="rect">
            <a:avLst/>
          </a:prstGeom>
        </p:spPr>
      </p:pic>
      <p:pic>
        <p:nvPicPr>
          <p:cNvPr id="35" name="Picture 34">
            <a:extLst>
              <a:ext uri="{FF2B5EF4-FFF2-40B4-BE49-F238E27FC236}">
                <a16:creationId xmlns:a16="http://schemas.microsoft.com/office/drawing/2014/main" id="{8309B683-1B95-4904-A1F0-8601819BADB6}"/>
              </a:ext>
            </a:extLst>
          </p:cNvPr>
          <p:cNvPicPr>
            <a:picLocks noChangeAspect="1"/>
          </p:cNvPicPr>
          <p:nvPr/>
        </p:nvPicPr>
        <p:blipFill rotWithShape="1">
          <a:blip r:embed="rId14"/>
          <a:srcRect l="15856" t="7204" r="12677" b="17639"/>
          <a:stretch/>
        </p:blipFill>
        <p:spPr>
          <a:xfrm>
            <a:off x="6356112" y="4976996"/>
            <a:ext cx="765526" cy="1034436"/>
          </a:xfrm>
          <a:prstGeom prst="rect">
            <a:avLst/>
          </a:prstGeom>
        </p:spPr>
      </p:pic>
      <p:pic>
        <p:nvPicPr>
          <p:cNvPr id="36" name="Picture 35" descr="A person smiling at the camera&#10;&#10;Description automatically generated">
            <a:extLst>
              <a:ext uri="{FF2B5EF4-FFF2-40B4-BE49-F238E27FC236}">
                <a16:creationId xmlns:a16="http://schemas.microsoft.com/office/drawing/2014/main" id="{BD354180-4D09-49F3-922E-93A262C51A8E}"/>
              </a:ext>
            </a:extLst>
          </p:cNvPr>
          <p:cNvPicPr>
            <a:picLocks noChangeAspect="1"/>
          </p:cNvPicPr>
          <p:nvPr/>
        </p:nvPicPr>
        <p:blipFill rotWithShape="1">
          <a:blip r:embed="rId15">
            <a:extLst>
              <a:ext uri="{28A0092B-C50C-407E-A947-70E740481C1C}">
                <a14:useLocalDpi xmlns:a14="http://schemas.microsoft.com/office/drawing/2010/main" val="0"/>
              </a:ext>
            </a:extLst>
          </a:blip>
          <a:srcRect l="6585" t="11614" r="19988" b="19526"/>
          <a:stretch/>
        </p:blipFill>
        <p:spPr>
          <a:xfrm>
            <a:off x="8954236" y="4959231"/>
            <a:ext cx="864149" cy="1049545"/>
          </a:xfrm>
          <a:prstGeom prst="rect">
            <a:avLst/>
          </a:prstGeom>
        </p:spPr>
      </p:pic>
      <p:pic>
        <p:nvPicPr>
          <p:cNvPr id="4" name="Picture 3">
            <a:extLst>
              <a:ext uri="{FF2B5EF4-FFF2-40B4-BE49-F238E27FC236}">
                <a16:creationId xmlns:a16="http://schemas.microsoft.com/office/drawing/2014/main" id="{C9C020F9-F62B-4BA9-88E4-94E28BA1B3BE}"/>
              </a:ext>
            </a:extLst>
          </p:cNvPr>
          <p:cNvPicPr>
            <a:picLocks noChangeAspect="1"/>
          </p:cNvPicPr>
          <p:nvPr/>
        </p:nvPicPr>
        <p:blipFill>
          <a:blip r:embed="rId16"/>
          <a:stretch>
            <a:fillRect/>
          </a:stretch>
        </p:blipFill>
        <p:spPr>
          <a:xfrm>
            <a:off x="8083731" y="4976591"/>
            <a:ext cx="825748" cy="1032185"/>
          </a:xfrm>
          <a:prstGeom prst="rect">
            <a:avLst/>
          </a:prstGeom>
        </p:spPr>
      </p:pic>
      <p:pic>
        <p:nvPicPr>
          <p:cNvPr id="5" name="Picture 4">
            <a:extLst>
              <a:ext uri="{FF2B5EF4-FFF2-40B4-BE49-F238E27FC236}">
                <a16:creationId xmlns:a16="http://schemas.microsoft.com/office/drawing/2014/main" id="{26D0E453-9A6E-4389-B9EB-4A6CA1ED7589}"/>
              </a:ext>
            </a:extLst>
          </p:cNvPr>
          <p:cNvPicPr>
            <a:picLocks noChangeAspect="1"/>
          </p:cNvPicPr>
          <p:nvPr/>
        </p:nvPicPr>
        <p:blipFill rotWithShape="1">
          <a:blip r:embed="rId17"/>
          <a:srcRect l="11635" t="9804" r="14863" b="27172"/>
          <a:stretch/>
        </p:blipFill>
        <p:spPr>
          <a:xfrm>
            <a:off x="4787031" y="4970869"/>
            <a:ext cx="922966" cy="1049546"/>
          </a:xfrm>
          <a:prstGeom prst="rect">
            <a:avLst/>
          </a:prstGeom>
        </p:spPr>
      </p:pic>
      <p:pic>
        <p:nvPicPr>
          <p:cNvPr id="6" name="Picture 5">
            <a:extLst>
              <a:ext uri="{FF2B5EF4-FFF2-40B4-BE49-F238E27FC236}">
                <a16:creationId xmlns:a16="http://schemas.microsoft.com/office/drawing/2014/main" id="{62E25DE8-8702-4B75-9448-DE3A1599935A}"/>
              </a:ext>
            </a:extLst>
          </p:cNvPr>
          <p:cNvPicPr>
            <a:picLocks noChangeAspect="1"/>
          </p:cNvPicPr>
          <p:nvPr/>
        </p:nvPicPr>
        <p:blipFill rotWithShape="1">
          <a:blip r:embed="rId18"/>
          <a:srcRect b="14740"/>
          <a:stretch/>
        </p:blipFill>
        <p:spPr>
          <a:xfrm>
            <a:off x="10902050" y="4970869"/>
            <a:ext cx="903499" cy="1021130"/>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D98D4AC9-A444-4BC3-B951-54697E0FC692}"/>
              </a:ext>
            </a:extLst>
          </p:cNvPr>
          <p:cNvPicPr>
            <a:picLocks noChangeAspect="1"/>
          </p:cNvPicPr>
          <p:nvPr/>
        </p:nvPicPr>
        <p:blipFill rotWithShape="1">
          <a:blip r:embed="rId19">
            <a:extLst>
              <a:ext uri="{28A0092B-C50C-407E-A947-70E740481C1C}">
                <a14:useLocalDpi xmlns:a14="http://schemas.microsoft.com/office/drawing/2010/main" val="0"/>
              </a:ext>
            </a:extLst>
          </a:blip>
          <a:srcRect l="17406" t="4913" r="13907" b="26767"/>
          <a:stretch/>
        </p:blipFill>
        <p:spPr>
          <a:xfrm>
            <a:off x="2086597" y="4973773"/>
            <a:ext cx="844536" cy="1025194"/>
          </a:xfrm>
          <a:prstGeom prst="rect">
            <a:avLst/>
          </a:prstGeom>
        </p:spPr>
      </p:pic>
      <p:pic>
        <p:nvPicPr>
          <p:cNvPr id="10" name="GWW Female Finalists2">
            <a:hlinkClick r:id="" action="ppaction://media"/>
            <a:extLst>
              <a:ext uri="{FF2B5EF4-FFF2-40B4-BE49-F238E27FC236}">
                <a16:creationId xmlns:a16="http://schemas.microsoft.com/office/drawing/2014/main" id="{2A9270FF-70FB-45BC-8FE9-AA69A9E609A3}"/>
              </a:ext>
            </a:extLst>
          </p:cNvPr>
          <p:cNvPicPr>
            <a:picLocks noChangeAspect="1"/>
          </p:cNvPicPr>
          <p:nvPr>
            <a:audioFile r:link="rId3"/>
            <p:extLst>
              <p:ext uri="{DAA4B4D4-6D71-4841-9C94-3DE7FCFB9230}">
                <p14:media xmlns:p14="http://schemas.microsoft.com/office/powerpoint/2010/main" r:embed="rId4">
                  <p14:trim st="6891"/>
                </p14:media>
              </p:ext>
            </p:extLst>
          </p:nvPr>
        </p:nvPicPr>
        <p:blipFill>
          <a:blip r:embed="rId7"/>
          <a:stretch>
            <a:fillRect/>
          </a:stretch>
        </p:blipFill>
        <p:spPr>
          <a:xfrm>
            <a:off x="11813547" y="418306"/>
            <a:ext cx="343249" cy="343249"/>
          </a:xfrm>
          <a:prstGeom prst="rect">
            <a:avLst/>
          </a:prstGeom>
        </p:spPr>
      </p:pic>
      <p:pic>
        <p:nvPicPr>
          <p:cNvPr id="23" name="GWW Male Finalists2">
            <a:hlinkClick r:id="" action="ppaction://media"/>
            <a:extLst>
              <a:ext uri="{FF2B5EF4-FFF2-40B4-BE49-F238E27FC236}">
                <a16:creationId xmlns:a16="http://schemas.microsoft.com/office/drawing/2014/main" id="{15FCAE64-9399-4500-82B4-1C8A3E2AD58E}"/>
              </a:ext>
            </a:extLst>
          </p:cNvPr>
          <p:cNvPicPr>
            <a:picLocks noChangeAspect="1"/>
          </p:cNvPicPr>
          <p:nvPr>
            <a:audioFile r:link="rId3"/>
            <p:extLst>
              <p:ext uri="{DAA4B4D4-6D71-4841-9C94-3DE7FCFB9230}">
                <p14:media xmlns:p14="http://schemas.microsoft.com/office/powerpoint/2010/main" r:embed="rId5">
                  <p14:trim end="44144.9166"/>
                </p14:media>
              </p:ext>
            </p:extLst>
          </p:nvPr>
        </p:nvPicPr>
        <p:blipFill>
          <a:blip r:embed="rId7"/>
          <a:stretch>
            <a:fillRect/>
          </a:stretch>
        </p:blipFill>
        <p:spPr>
          <a:xfrm>
            <a:off x="11813547" y="673768"/>
            <a:ext cx="340378" cy="340378"/>
          </a:xfrm>
          <a:prstGeom prst="rect">
            <a:avLst/>
          </a:prstGeom>
        </p:spPr>
      </p:pic>
    </p:spTree>
    <p:extLst>
      <p:ext uri="{BB962C8B-B14F-4D97-AF65-F5344CB8AC3E}">
        <p14:creationId xmlns:p14="http://schemas.microsoft.com/office/powerpoint/2010/main" val="3321960982"/>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0"/>
                                        <p:tgtEl>
                                          <p:spTgt spid="3">
                                            <p:txEl>
                                              <p:pRg st="5" end="5"/>
                                            </p:txEl>
                                          </p:spTgt>
                                        </p:tgtEl>
                                      </p:cBhvr>
                                    </p:animEffect>
                                    <p:anim calcmode="lin" valueType="num">
                                      <p:cBhvr>
                                        <p:cTn id="6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animEffect transition="in" filter="fade">
                                      <p:cBhvr>
                                        <p:cTn id="77" dur="1000"/>
                                        <p:tgtEl>
                                          <p:spTgt spid="9">
                                            <p:txEl>
                                              <p:pRg st="0" end="0"/>
                                            </p:txEl>
                                          </p:spTgt>
                                        </p:tgtEl>
                                      </p:cBhvr>
                                    </p:animEffect>
                                    <p:anim calcmode="lin" valueType="num">
                                      <p:cBhvr>
                                        <p:cTn id="7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animEffect transition="in" filter="fade">
                                      <p:cBhvr>
                                        <p:cTn id="88" dur="1000"/>
                                        <p:tgtEl>
                                          <p:spTgt spid="9">
                                            <p:txEl>
                                              <p:pRg st="1" end="1"/>
                                            </p:txEl>
                                          </p:spTgt>
                                        </p:tgtEl>
                                      </p:cBhvr>
                                    </p:animEffect>
                                    <p:anim calcmode="lin" valueType="num">
                                      <p:cBhvr>
                                        <p:cTn id="8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
                                            <p:txEl>
                                              <p:pRg st="2" end="2"/>
                                            </p:txEl>
                                          </p:spTgt>
                                        </p:tgtEl>
                                        <p:attrNameLst>
                                          <p:attrName>style.visibility</p:attrName>
                                        </p:attrNameLst>
                                      </p:cBhvr>
                                      <p:to>
                                        <p:strVal val="visible"/>
                                      </p:to>
                                    </p:set>
                                    <p:animEffect transition="in" filter="fade">
                                      <p:cBhvr>
                                        <p:cTn id="99" dur="1000"/>
                                        <p:tgtEl>
                                          <p:spTgt spid="9">
                                            <p:txEl>
                                              <p:pRg st="2" end="2"/>
                                            </p:txEl>
                                          </p:spTgt>
                                        </p:tgtEl>
                                      </p:cBhvr>
                                    </p:animEffect>
                                    <p:anim calcmode="lin" valueType="num">
                                      <p:cBhvr>
                                        <p:cTn id="10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0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9">
                                            <p:txEl>
                                              <p:pRg st="3" end="3"/>
                                            </p:txEl>
                                          </p:spTgt>
                                        </p:tgtEl>
                                        <p:attrNameLst>
                                          <p:attrName>style.visibility</p:attrName>
                                        </p:attrNameLst>
                                      </p:cBhvr>
                                      <p:to>
                                        <p:strVal val="visible"/>
                                      </p:to>
                                    </p:set>
                                    <p:animEffect transition="in" filter="fade">
                                      <p:cBhvr>
                                        <p:cTn id="110" dur="1000"/>
                                        <p:tgtEl>
                                          <p:spTgt spid="9">
                                            <p:txEl>
                                              <p:pRg st="3" end="3"/>
                                            </p:txEl>
                                          </p:spTgt>
                                        </p:tgtEl>
                                      </p:cBhvr>
                                    </p:animEffect>
                                    <p:anim calcmode="lin" valueType="num">
                                      <p:cBhvr>
                                        <p:cTn id="11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12"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9">
                                            <p:txEl>
                                              <p:pRg st="4" end="4"/>
                                            </p:txEl>
                                          </p:spTgt>
                                        </p:tgtEl>
                                        <p:attrNameLst>
                                          <p:attrName>style.visibility</p:attrName>
                                        </p:attrNameLst>
                                      </p:cBhvr>
                                      <p:to>
                                        <p:strVal val="visible"/>
                                      </p:to>
                                    </p:set>
                                    <p:animEffect transition="in" filter="fade">
                                      <p:cBhvr>
                                        <p:cTn id="121" dur="1000"/>
                                        <p:tgtEl>
                                          <p:spTgt spid="9">
                                            <p:txEl>
                                              <p:pRg st="4" end="4"/>
                                            </p:txEl>
                                          </p:spTgt>
                                        </p:tgtEl>
                                      </p:cBhvr>
                                    </p:animEffect>
                                    <p:anim calcmode="lin" valueType="num">
                                      <p:cBhvr>
                                        <p:cTn id="1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9">
                                            <p:txEl>
                                              <p:pRg st="5" end="5"/>
                                            </p:txEl>
                                          </p:spTgt>
                                        </p:tgtEl>
                                        <p:attrNameLst>
                                          <p:attrName>style.visibility</p:attrName>
                                        </p:attrNameLst>
                                      </p:cBhvr>
                                      <p:to>
                                        <p:strVal val="visible"/>
                                      </p:to>
                                    </p:set>
                                    <p:animEffect transition="in" filter="fade">
                                      <p:cBhvr>
                                        <p:cTn id="132" dur="1000"/>
                                        <p:tgtEl>
                                          <p:spTgt spid="9">
                                            <p:txEl>
                                              <p:pRg st="5" end="5"/>
                                            </p:txEl>
                                          </p:spTgt>
                                        </p:tgtEl>
                                      </p:cBhvr>
                                    </p:animEffect>
                                    <p:anim calcmode="lin" valueType="num">
                                      <p:cBhvr>
                                        <p:cTn id="13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3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44820" fill="hold"/>
                                        <p:tgtEl>
                                          <p:spTgt spid="10"/>
                                        </p:tgtEl>
                                      </p:cBhvr>
                                    </p:cmd>
                                  </p:childTnLst>
                                </p:cTn>
                              </p:par>
                            </p:childTnLst>
                          </p:cTn>
                        </p:par>
                      </p:childTnLst>
                    </p:cTn>
                  </p:par>
                  <p:par>
                    <p:cTn id="139" fill="hold">
                      <p:stCondLst>
                        <p:cond delay="indefinite"/>
                      </p:stCondLst>
                      <p:childTnLst>
                        <p:par>
                          <p:cTn id="140" fill="hold">
                            <p:stCondLst>
                              <p:cond delay="0"/>
                            </p:stCondLst>
                            <p:childTnLst>
                              <p:par>
                                <p:cTn id="141" presetID="6" presetClass="emph" presetSubtype="0" fill="hold" grpId="0" nodeType="clickEffect">
                                  <p:stCondLst>
                                    <p:cond delay="0"/>
                                  </p:stCondLst>
                                  <p:childTnLst>
                                    <p:animScale>
                                      <p:cBhvr>
                                        <p:cTn id="142" dur="2000" fill="hold"/>
                                        <p:tgtEl>
                                          <p:spTgt spid="12"/>
                                        </p:tgtEl>
                                      </p:cBhvr>
                                      <p:by x="150000" y="150000"/>
                                    </p:animScale>
                                  </p:childTnLst>
                                </p:cTn>
                              </p:par>
                            </p:childTnLst>
                          </p:cTn>
                        </p:par>
                      </p:childTnLst>
                    </p:cTn>
                  </p:par>
                  <p:par>
                    <p:cTn id="143" fill="hold">
                      <p:stCondLst>
                        <p:cond delay="indefinite"/>
                      </p:stCondLst>
                      <p:childTnLst>
                        <p:par>
                          <p:cTn id="144" fill="hold">
                            <p:stCondLst>
                              <p:cond delay="0"/>
                            </p:stCondLst>
                            <p:childTnLst>
                              <p:par>
                                <p:cTn id="145" presetID="1" presetClass="mediacall" presetSubtype="0" fill="hold" nodeType="clickEffect">
                                  <p:stCondLst>
                                    <p:cond delay="0"/>
                                  </p:stCondLst>
                                  <p:childTnLst>
                                    <p:cmd type="call" cmd="playFrom(0.0)">
                                      <p:cBhvr>
                                        <p:cTn id="146" dur="6582" fill="hold"/>
                                        <p:tgtEl>
                                          <p:spTgt spid="13"/>
                                        </p:tgtEl>
                                      </p:cBhvr>
                                    </p:cmd>
                                  </p:childTnLst>
                                </p:cTn>
                              </p:par>
                            </p:childTnLst>
                          </p:cTn>
                        </p:par>
                      </p:childTnLst>
                    </p:cTn>
                  </p:par>
                  <p:par>
                    <p:cTn id="147" fill="hold">
                      <p:stCondLst>
                        <p:cond delay="indefinite"/>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763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13"/>
                </p:tgtEl>
              </p:cMediaNode>
            </p:audio>
            <p:audio>
              <p:cMediaNode vol="80000">
                <p:cTn id="152" fill="hold" display="0">
                  <p:stCondLst>
                    <p:cond delay="indefinite"/>
                  </p:stCondLst>
                  <p:endCondLst>
                    <p:cond evt="onStopAudio" delay="0">
                      <p:tgtEl>
                        <p:sldTgt/>
                      </p:tgtEl>
                    </p:cond>
                  </p:endCondLst>
                </p:cTn>
                <p:tgtEl>
                  <p:spTgt spid="10"/>
                </p:tgtEl>
              </p:cMediaNode>
            </p:audio>
            <p:audio>
              <p:cMediaNode vol="80000">
                <p:cTn id="153" fill="hold" display="0">
                  <p:stCondLst>
                    <p:cond delay="indefinite"/>
                  </p:stCondLst>
                  <p:endCondLst>
                    <p:cond evt="onStopAudio" delay="0">
                      <p:tgtEl>
                        <p:sldTgt/>
                      </p:tgtEl>
                    </p:cond>
                  </p:endCondLst>
                </p:cTn>
                <p:tgtEl>
                  <p:spTgt spid="23"/>
                </p:tgtEl>
              </p:cMediaNode>
            </p:audio>
          </p:childTnLst>
        </p:cTn>
      </p:par>
    </p:tnLst>
    <p:bldLst>
      <p:bldP spid="3" grpId="0" uiExpand="1" build="p"/>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1CE88-8C21-4427-9EAD-B711E3D3BB4F}"/>
              </a:ext>
            </a:extLst>
          </p:cNvPr>
          <p:cNvSpPr>
            <a:spLocks noGrp="1"/>
          </p:cNvSpPr>
          <p:nvPr>
            <p:ph type="title"/>
          </p:nvPr>
        </p:nvSpPr>
        <p:spPr/>
        <p:txBody>
          <a:bodyPr>
            <a:normAutofit fontScale="90000"/>
          </a:bodyPr>
          <a:lstStyle/>
          <a:p>
            <a:pPr algn="ctr"/>
            <a:r>
              <a:rPr lang="en-US" dirty="0">
                <a:latin typeface="Lucida Calligraphy" panose="03010101010101010101" pitchFamily="66" charset="0"/>
              </a:rPr>
              <a:t>Gloria Washington Wallace Award</a:t>
            </a:r>
            <a:br>
              <a:rPr lang="en-US" dirty="0">
                <a:latin typeface="Lucida Calligraphy" panose="03010101010101010101" pitchFamily="66" charset="0"/>
              </a:rPr>
            </a:br>
            <a:r>
              <a:rPr lang="en-US" b="1" dirty="0">
                <a:latin typeface="Lucida Calligraphy" panose="03010101010101010101" pitchFamily="66" charset="0"/>
              </a:rPr>
              <a:t>Male Finalists</a:t>
            </a:r>
          </a:p>
        </p:txBody>
      </p:sp>
      <p:sp>
        <p:nvSpPr>
          <p:cNvPr id="3" name="Content Placeholder 2">
            <a:extLst>
              <a:ext uri="{FF2B5EF4-FFF2-40B4-BE49-F238E27FC236}">
                <a16:creationId xmlns:a16="http://schemas.microsoft.com/office/drawing/2014/main" id="{25C27A13-F371-41D2-9DF2-4B018416EA56}"/>
              </a:ext>
            </a:extLst>
          </p:cNvPr>
          <p:cNvSpPr>
            <a:spLocks noGrp="1"/>
          </p:cNvSpPr>
          <p:nvPr>
            <p:ph sz="half" idx="1"/>
          </p:nvPr>
        </p:nvSpPr>
        <p:spPr/>
        <p:txBody>
          <a:bodyPr/>
          <a:lstStyle/>
          <a:p>
            <a:r>
              <a:rPr lang="en-US" dirty="0" err="1"/>
              <a:t>Jermore</a:t>
            </a:r>
            <a:r>
              <a:rPr lang="en-US" dirty="0"/>
              <a:t> Kent– </a:t>
            </a:r>
            <a:r>
              <a:rPr lang="en-US" dirty="0" err="1"/>
              <a:t>Atholton</a:t>
            </a:r>
            <a:endParaRPr lang="en-US" dirty="0"/>
          </a:p>
          <a:p>
            <a:r>
              <a:rPr lang="en-US" dirty="0"/>
              <a:t>David Ledbetter – Centennial</a:t>
            </a:r>
          </a:p>
          <a:p>
            <a:r>
              <a:rPr lang="en-US" dirty="0"/>
              <a:t>Jason Okorie – Glenelg</a:t>
            </a:r>
          </a:p>
          <a:p>
            <a:r>
              <a:rPr lang="en-US" dirty="0"/>
              <a:t>Jayden Freshwater – Hammond</a:t>
            </a:r>
          </a:p>
          <a:p>
            <a:r>
              <a:rPr lang="en-US" dirty="0"/>
              <a:t>Paul </a:t>
            </a:r>
            <a:r>
              <a:rPr lang="en-US" dirty="0" err="1"/>
              <a:t>Ametepi</a:t>
            </a:r>
            <a:r>
              <a:rPr lang="en-US" dirty="0"/>
              <a:t> - Howard</a:t>
            </a:r>
          </a:p>
          <a:p>
            <a:r>
              <a:rPr lang="en-US" dirty="0"/>
              <a:t>Jordan </a:t>
            </a:r>
            <a:r>
              <a:rPr lang="en-US" dirty="0" err="1"/>
              <a:t>Reddix</a:t>
            </a:r>
            <a:r>
              <a:rPr lang="en-US" dirty="0"/>
              <a:t> – Long Reach</a:t>
            </a:r>
          </a:p>
        </p:txBody>
      </p:sp>
      <p:sp>
        <p:nvSpPr>
          <p:cNvPr id="9" name="Content Placeholder 2">
            <a:extLst>
              <a:ext uri="{FF2B5EF4-FFF2-40B4-BE49-F238E27FC236}">
                <a16:creationId xmlns:a16="http://schemas.microsoft.com/office/drawing/2014/main" id="{55C855B7-E47A-4F3B-B48F-D5E7A669CE1D}"/>
              </a:ext>
            </a:extLst>
          </p:cNvPr>
          <p:cNvSpPr txBox="1">
            <a:spLocks/>
          </p:cNvSpPr>
          <p:nvPr/>
        </p:nvSpPr>
        <p:spPr>
          <a:xfrm>
            <a:off x="6383694"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Malachi Lee – </a:t>
            </a:r>
            <a:r>
              <a:rPr lang="en-US" dirty="0" err="1"/>
              <a:t>Marriotts</a:t>
            </a:r>
            <a:r>
              <a:rPr lang="en-US" dirty="0"/>
              <a:t> Ridge</a:t>
            </a:r>
          </a:p>
          <a:p>
            <a:r>
              <a:rPr lang="en-US" dirty="0"/>
              <a:t>Shamal Brown – Mt Hebron</a:t>
            </a:r>
          </a:p>
          <a:p>
            <a:r>
              <a:rPr lang="en-US" dirty="0"/>
              <a:t>Kai Castle – Oakland Mills</a:t>
            </a:r>
          </a:p>
          <a:p>
            <a:r>
              <a:rPr lang="en-US" dirty="0"/>
              <a:t>Michael Pope – Reservoir</a:t>
            </a:r>
          </a:p>
          <a:p>
            <a:r>
              <a:rPr lang="en-US" dirty="0"/>
              <a:t>Junior Amankwah – River Hill</a:t>
            </a:r>
          </a:p>
          <a:p>
            <a:r>
              <a:rPr lang="en-US" dirty="0"/>
              <a:t>Jarrett </a:t>
            </a:r>
            <a:r>
              <a:rPr lang="en-US" dirty="0" err="1"/>
              <a:t>Monah</a:t>
            </a:r>
            <a:r>
              <a:rPr lang="en-US" dirty="0"/>
              <a:t> – Wilde Lake</a:t>
            </a:r>
          </a:p>
        </p:txBody>
      </p:sp>
      <p:sp>
        <p:nvSpPr>
          <p:cNvPr id="12" name="Rectangle 11">
            <a:extLst>
              <a:ext uri="{FF2B5EF4-FFF2-40B4-BE49-F238E27FC236}">
                <a16:creationId xmlns:a16="http://schemas.microsoft.com/office/drawing/2014/main" id="{AF6911FF-36C7-49CE-BEAD-2E48D64F50D3}"/>
              </a:ext>
            </a:extLst>
          </p:cNvPr>
          <p:cNvSpPr/>
          <p:nvPr/>
        </p:nvSpPr>
        <p:spPr>
          <a:xfrm>
            <a:off x="2553477" y="6176963"/>
            <a:ext cx="6252925" cy="358969"/>
          </a:xfrm>
          <a:prstGeom prst="rect">
            <a:avLst/>
          </a:prstGeom>
          <a:noFill/>
        </p:spPr>
        <p:txBody>
          <a:bodyPr wrap="none" lIns="91440" tIns="45720" rIns="91440" bIns="45720">
            <a:prstTxWarp prst="textArchDown">
              <a:avLst/>
            </a:prstTxWarp>
            <a:spAutoFit/>
          </a:bodyPr>
          <a:lstStyle/>
          <a:p>
            <a:pPr algn="ctr"/>
            <a:r>
              <a:rPr lang="en-US" sz="5400" dirty="0">
                <a:ln w="0"/>
                <a:solidFill>
                  <a:srgbClr val="7030A0"/>
                </a:solidFill>
                <a:effectLst>
                  <a:outerShdw blurRad="38100" dist="25400" dir="5400000" algn="ctr" rotWithShape="0">
                    <a:srgbClr val="6E747A">
                      <a:alpha val="43000"/>
                    </a:srgbClr>
                  </a:outerShdw>
                </a:effectLst>
              </a:rPr>
              <a:t>Congratulations to all of you !!</a:t>
            </a:r>
          </a:p>
        </p:txBody>
      </p:sp>
      <p:pic>
        <p:nvPicPr>
          <p:cNvPr id="4" name="Audience_Applause-Matthiew11-1206899159">
            <a:hlinkClick r:id="" action="ppaction://media"/>
            <a:extLst>
              <a:ext uri="{FF2B5EF4-FFF2-40B4-BE49-F238E27FC236}">
                <a16:creationId xmlns:a16="http://schemas.microsoft.com/office/drawing/2014/main" id="{3C65815C-2778-41A6-932F-B30E0ABBA3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1697" y="217113"/>
            <a:ext cx="340378" cy="340378"/>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724F426A-6520-4DC3-876B-7AAA4FE2D14E}"/>
              </a:ext>
            </a:extLst>
          </p:cNvPr>
          <p:cNvPicPr>
            <a:picLocks noChangeAspect="1"/>
          </p:cNvPicPr>
          <p:nvPr/>
        </p:nvPicPr>
        <p:blipFill rotWithShape="1">
          <a:blip r:embed="rId8">
            <a:extLst>
              <a:ext uri="{28A0092B-C50C-407E-A947-70E740481C1C}">
                <a14:useLocalDpi xmlns:a14="http://schemas.microsoft.com/office/drawing/2010/main" val="0"/>
              </a:ext>
            </a:extLst>
          </a:blip>
          <a:srcRect l="17881" t="11879" r="15579" b="23016"/>
          <a:stretch/>
        </p:blipFill>
        <p:spPr>
          <a:xfrm>
            <a:off x="9108232" y="5092483"/>
            <a:ext cx="749331" cy="971883"/>
          </a:xfrm>
          <a:prstGeom prst="rect">
            <a:avLst/>
          </a:prstGeom>
        </p:spPr>
      </p:pic>
      <p:pic>
        <p:nvPicPr>
          <p:cNvPr id="10" name="Picture 9" descr="A person standing posing for the camera&#10;&#10;Description automatically generated">
            <a:extLst>
              <a:ext uri="{FF2B5EF4-FFF2-40B4-BE49-F238E27FC236}">
                <a16:creationId xmlns:a16="http://schemas.microsoft.com/office/drawing/2014/main" id="{68981061-7D56-4D84-B020-09521C2E1812}"/>
              </a:ext>
            </a:extLst>
          </p:cNvPr>
          <p:cNvPicPr>
            <a:picLocks noChangeAspect="1"/>
          </p:cNvPicPr>
          <p:nvPr/>
        </p:nvPicPr>
        <p:blipFill rotWithShape="1">
          <a:blip r:embed="rId9">
            <a:extLst>
              <a:ext uri="{28A0092B-C50C-407E-A947-70E740481C1C}">
                <a14:useLocalDpi xmlns:a14="http://schemas.microsoft.com/office/drawing/2010/main" val="0"/>
              </a:ext>
            </a:extLst>
          </a:blip>
          <a:srcRect l="44998" t="4145" r="7676" b="76527"/>
          <a:stretch/>
        </p:blipFill>
        <p:spPr>
          <a:xfrm>
            <a:off x="1377122" y="5092992"/>
            <a:ext cx="794943" cy="1001657"/>
          </a:xfrm>
          <a:prstGeom prst="rect">
            <a:avLst/>
          </a:prstGeom>
        </p:spPr>
      </p:pic>
      <p:pic>
        <p:nvPicPr>
          <p:cNvPr id="11" name="Picture 10" descr="A person posing for the camera&#10;&#10;Description automatically generated">
            <a:extLst>
              <a:ext uri="{FF2B5EF4-FFF2-40B4-BE49-F238E27FC236}">
                <a16:creationId xmlns:a16="http://schemas.microsoft.com/office/drawing/2014/main" id="{E9EBDD01-1EA9-4A33-B14B-A80B6DC07193}"/>
              </a:ext>
            </a:extLst>
          </p:cNvPr>
          <p:cNvPicPr>
            <a:picLocks noChangeAspect="1"/>
          </p:cNvPicPr>
          <p:nvPr/>
        </p:nvPicPr>
        <p:blipFill rotWithShape="1">
          <a:blip r:embed="rId10">
            <a:extLst>
              <a:ext uri="{28A0092B-C50C-407E-A947-70E740481C1C}">
                <a14:useLocalDpi xmlns:a14="http://schemas.microsoft.com/office/drawing/2010/main" val="0"/>
              </a:ext>
            </a:extLst>
          </a:blip>
          <a:srcRect l="26595" t="13709" r="32135" b="39278"/>
          <a:stretch/>
        </p:blipFill>
        <p:spPr>
          <a:xfrm>
            <a:off x="9921747" y="5092482"/>
            <a:ext cx="749331" cy="1002711"/>
          </a:xfrm>
          <a:prstGeom prst="rect">
            <a:avLst/>
          </a:prstGeom>
        </p:spPr>
      </p:pic>
      <p:pic>
        <p:nvPicPr>
          <p:cNvPr id="5" name="Picture 4">
            <a:extLst>
              <a:ext uri="{FF2B5EF4-FFF2-40B4-BE49-F238E27FC236}">
                <a16:creationId xmlns:a16="http://schemas.microsoft.com/office/drawing/2014/main" id="{DEE0B3AD-FC0F-45F7-BC90-5ACB9A524346}"/>
              </a:ext>
            </a:extLst>
          </p:cNvPr>
          <p:cNvPicPr>
            <a:picLocks noChangeAspect="1"/>
          </p:cNvPicPr>
          <p:nvPr/>
        </p:nvPicPr>
        <p:blipFill rotWithShape="1">
          <a:blip r:embed="rId11"/>
          <a:srcRect l="8195" t="8311" r="11049" b="8358"/>
          <a:stretch/>
        </p:blipFill>
        <p:spPr>
          <a:xfrm>
            <a:off x="2273250" y="5096275"/>
            <a:ext cx="794944" cy="1011550"/>
          </a:xfrm>
          <a:prstGeom prst="rect">
            <a:avLst/>
          </a:prstGeom>
        </p:spPr>
      </p:pic>
      <p:pic>
        <p:nvPicPr>
          <p:cNvPr id="13" name="Picture 12" descr="A person smiling for the camera&#10;&#10;Description automatically generated">
            <a:extLst>
              <a:ext uri="{FF2B5EF4-FFF2-40B4-BE49-F238E27FC236}">
                <a16:creationId xmlns:a16="http://schemas.microsoft.com/office/drawing/2014/main" id="{0300EAAE-12AA-4BB2-9E75-182C3E5F7D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25674" y="5108197"/>
            <a:ext cx="819072" cy="987705"/>
          </a:xfrm>
          <a:prstGeom prst="rect">
            <a:avLst/>
          </a:prstGeom>
        </p:spPr>
      </p:pic>
      <p:pic>
        <p:nvPicPr>
          <p:cNvPr id="15" name="Picture 14" descr="A person wearing a suit and tie smiling at the camera&#10;&#10;Description automatically generated">
            <a:extLst>
              <a:ext uri="{FF2B5EF4-FFF2-40B4-BE49-F238E27FC236}">
                <a16:creationId xmlns:a16="http://schemas.microsoft.com/office/drawing/2014/main" id="{6A6AE56F-65CB-4EC1-9EED-C7E067FF0D93}"/>
              </a:ext>
            </a:extLst>
          </p:cNvPr>
          <p:cNvPicPr>
            <a:picLocks noChangeAspect="1"/>
          </p:cNvPicPr>
          <p:nvPr/>
        </p:nvPicPr>
        <p:blipFill rotWithShape="1">
          <a:blip r:embed="rId13">
            <a:extLst>
              <a:ext uri="{28A0092B-C50C-407E-A947-70E740481C1C}">
                <a14:useLocalDpi xmlns:a14="http://schemas.microsoft.com/office/drawing/2010/main" val="0"/>
              </a:ext>
            </a:extLst>
          </a:blip>
          <a:srcRect l="8561" r="7416" b="21865"/>
          <a:stretch/>
        </p:blipFill>
        <p:spPr>
          <a:xfrm>
            <a:off x="3126111" y="5092992"/>
            <a:ext cx="870234" cy="1011550"/>
          </a:xfrm>
          <a:prstGeom prst="rect">
            <a:avLst/>
          </a:prstGeom>
        </p:spPr>
      </p:pic>
      <p:pic>
        <p:nvPicPr>
          <p:cNvPr id="17" name="Picture 16" descr="A person posing for the camera&#10;&#10;Description automatically generated">
            <a:extLst>
              <a:ext uri="{FF2B5EF4-FFF2-40B4-BE49-F238E27FC236}">
                <a16:creationId xmlns:a16="http://schemas.microsoft.com/office/drawing/2014/main" id="{F3CFB2AF-8AC0-4FCB-9370-B288EEF0F6DC}"/>
              </a:ext>
            </a:extLst>
          </p:cNvPr>
          <p:cNvPicPr>
            <a:picLocks noChangeAspect="1"/>
          </p:cNvPicPr>
          <p:nvPr/>
        </p:nvPicPr>
        <p:blipFill rotWithShape="1">
          <a:blip r:embed="rId14">
            <a:extLst>
              <a:ext uri="{28A0092B-C50C-407E-A947-70E740481C1C}">
                <a14:useLocalDpi xmlns:a14="http://schemas.microsoft.com/office/drawing/2010/main" val="0"/>
              </a:ext>
            </a:extLst>
          </a:blip>
          <a:srcRect l="17852" r="14043" b="23096"/>
          <a:stretch/>
        </p:blipFill>
        <p:spPr>
          <a:xfrm>
            <a:off x="448913" y="5092993"/>
            <a:ext cx="861552" cy="1001657"/>
          </a:xfrm>
          <a:prstGeom prst="rect">
            <a:avLst/>
          </a:prstGeom>
        </p:spPr>
      </p:pic>
      <p:pic>
        <p:nvPicPr>
          <p:cNvPr id="18" name="Picture 17">
            <a:extLst>
              <a:ext uri="{FF2B5EF4-FFF2-40B4-BE49-F238E27FC236}">
                <a16:creationId xmlns:a16="http://schemas.microsoft.com/office/drawing/2014/main" id="{B602A091-71F1-4501-ABD7-66A942F44766}"/>
              </a:ext>
            </a:extLst>
          </p:cNvPr>
          <p:cNvPicPr>
            <a:picLocks noChangeAspect="1"/>
          </p:cNvPicPr>
          <p:nvPr/>
        </p:nvPicPr>
        <p:blipFill rotWithShape="1">
          <a:blip r:embed="rId15"/>
          <a:srcRect l="13365" t="692" r="14855" b="28432"/>
          <a:stretch/>
        </p:blipFill>
        <p:spPr>
          <a:xfrm>
            <a:off x="4893521" y="5116223"/>
            <a:ext cx="757870" cy="971709"/>
          </a:xfrm>
          <a:prstGeom prst="rect">
            <a:avLst/>
          </a:prstGeom>
        </p:spPr>
      </p:pic>
      <p:pic>
        <p:nvPicPr>
          <p:cNvPr id="19" name="Picture 18">
            <a:extLst>
              <a:ext uri="{FF2B5EF4-FFF2-40B4-BE49-F238E27FC236}">
                <a16:creationId xmlns:a16="http://schemas.microsoft.com/office/drawing/2014/main" id="{BEC7C07C-BC38-492D-A7FD-B7C88EC70ED9}"/>
              </a:ext>
            </a:extLst>
          </p:cNvPr>
          <p:cNvPicPr/>
          <p:nvPr/>
        </p:nvPicPr>
        <p:blipFill rotWithShape="1">
          <a:blip r:embed="rId16"/>
          <a:srcRect l="8070" t="8312" r="11789" b="18377"/>
          <a:stretch/>
        </p:blipFill>
        <p:spPr>
          <a:xfrm>
            <a:off x="6430913" y="5075859"/>
            <a:ext cx="901709" cy="981602"/>
          </a:xfrm>
          <a:prstGeom prst="rect">
            <a:avLst/>
          </a:prstGeom>
        </p:spPr>
      </p:pic>
      <p:pic>
        <p:nvPicPr>
          <p:cNvPr id="20" name="Picture 19" descr="A person wearing glasses and smiling at the camera&#10;&#10;Description automatically generated">
            <a:extLst>
              <a:ext uri="{FF2B5EF4-FFF2-40B4-BE49-F238E27FC236}">
                <a16:creationId xmlns:a16="http://schemas.microsoft.com/office/drawing/2014/main" id="{1EDD919F-89B8-4F8A-8888-2016CED60FF8}"/>
              </a:ext>
            </a:extLst>
          </p:cNvPr>
          <p:cNvPicPr>
            <a:picLocks noChangeAspect="1"/>
          </p:cNvPicPr>
          <p:nvPr/>
        </p:nvPicPr>
        <p:blipFill rotWithShape="1">
          <a:blip r:embed="rId17">
            <a:extLst>
              <a:ext uri="{28A0092B-C50C-407E-A947-70E740481C1C}">
                <a14:useLocalDpi xmlns:a14="http://schemas.microsoft.com/office/drawing/2010/main" val="0"/>
              </a:ext>
            </a:extLst>
          </a:blip>
          <a:srcRect l="31834" t="19511" r="27792" b="38393"/>
          <a:stretch/>
        </p:blipFill>
        <p:spPr>
          <a:xfrm>
            <a:off x="7373869" y="5091465"/>
            <a:ext cx="789046" cy="993971"/>
          </a:xfrm>
          <a:prstGeom prst="rect">
            <a:avLst/>
          </a:prstGeom>
        </p:spPr>
      </p:pic>
      <p:pic>
        <p:nvPicPr>
          <p:cNvPr id="6" name="Picture 5">
            <a:extLst>
              <a:ext uri="{FF2B5EF4-FFF2-40B4-BE49-F238E27FC236}">
                <a16:creationId xmlns:a16="http://schemas.microsoft.com/office/drawing/2014/main" id="{27CFA2E2-AE80-401B-8650-483D937F0F22}"/>
              </a:ext>
            </a:extLst>
          </p:cNvPr>
          <p:cNvPicPr>
            <a:picLocks noChangeAspect="1"/>
          </p:cNvPicPr>
          <p:nvPr/>
        </p:nvPicPr>
        <p:blipFill rotWithShape="1">
          <a:blip r:embed="rId18"/>
          <a:srcRect l="11254" t="8408" r="10025" b="18197"/>
          <a:stretch/>
        </p:blipFill>
        <p:spPr>
          <a:xfrm>
            <a:off x="8220940" y="5089198"/>
            <a:ext cx="831481" cy="975168"/>
          </a:xfrm>
          <a:prstGeom prst="rect">
            <a:avLst/>
          </a:prstGeom>
        </p:spPr>
      </p:pic>
      <p:pic>
        <p:nvPicPr>
          <p:cNvPr id="7" name="Picture 6">
            <a:extLst>
              <a:ext uri="{FF2B5EF4-FFF2-40B4-BE49-F238E27FC236}">
                <a16:creationId xmlns:a16="http://schemas.microsoft.com/office/drawing/2014/main" id="{B433B3E1-72FE-41E6-9C54-E0065BC113DA}"/>
              </a:ext>
            </a:extLst>
          </p:cNvPr>
          <p:cNvPicPr>
            <a:picLocks noChangeAspect="1"/>
          </p:cNvPicPr>
          <p:nvPr/>
        </p:nvPicPr>
        <p:blipFill rotWithShape="1">
          <a:blip r:embed="rId19"/>
          <a:srcRect l="17533" t="12989" r="18765" b="12335"/>
          <a:stretch/>
        </p:blipFill>
        <p:spPr>
          <a:xfrm>
            <a:off x="10735262" y="5093512"/>
            <a:ext cx="722344" cy="1011030"/>
          </a:xfrm>
          <a:prstGeom prst="rect">
            <a:avLst/>
          </a:prstGeom>
        </p:spPr>
      </p:pic>
      <p:pic>
        <p:nvPicPr>
          <p:cNvPr id="14" name="GWW Male Finalists2">
            <a:hlinkClick r:id="" action="ppaction://media"/>
            <a:extLst>
              <a:ext uri="{FF2B5EF4-FFF2-40B4-BE49-F238E27FC236}">
                <a16:creationId xmlns:a16="http://schemas.microsoft.com/office/drawing/2014/main" id="{DD2755E6-6282-4826-8C36-718FC444F5BF}"/>
              </a:ext>
            </a:extLst>
          </p:cNvPr>
          <p:cNvPicPr>
            <a:picLocks noChangeAspect="1"/>
          </p:cNvPicPr>
          <p:nvPr>
            <a:audioFile r:link="rId3"/>
            <p:extLst>
              <p:ext uri="{DAA4B4D4-6D71-4841-9C94-3DE7FCFB9230}">
                <p14:media xmlns:p14="http://schemas.microsoft.com/office/powerpoint/2010/main" r:embed="rId4">
                  <p14:trim st="8625"/>
                </p14:media>
              </p:ext>
            </p:extLst>
          </p:nvPr>
        </p:nvPicPr>
        <p:blipFill>
          <a:blip r:embed="rId7"/>
          <a:stretch>
            <a:fillRect/>
          </a:stretch>
        </p:blipFill>
        <p:spPr>
          <a:xfrm>
            <a:off x="11601508" y="432174"/>
            <a:ext cx="340378" cy="340378"/>
          </a:xfrm>
          <a:prstGeom prst="rect">
            <a:avLst/>
          </a:prstGeom>
        </p:spPr>
      </p:pic>
      <p:pic>
        <p:nvPicPr>
          <p:cNvPr id="16" name="Winners Achievements">
            <a:hlinkClick r:id="" action="ppaction://media"/>
            <a:extLst>
              <a:ext uri="{FF2B5EF4-FFF2-40B4-BE49-F238E27FC236}">
                <a16:creationId xmlns:a16="http://schemas.microsoft.com/office/drawing/2014/main" id="{D4D9C59D-5B6B-4ED4-89EB-04AA82FFD40D}"/>
              </a:ext>
            </a:extLst>
          </p:cNvPr>
          <p:cNvPicPr>
            <a:picLocks noChangeAspect="1"/>
          </p:cNvPicPr>
          <p:nvPr>
            <a:audioFile r:link="rId3"/>
            <p:extLst>
              <p:ext uri="{DAA4B4D4-6D71-4841-9C94-3DE7FCFB9230}">
                <p14:media xmlns:p14="http://schemas.microsoft.com/office/powerpoint/2010/main" r:embed="rId5">
                  <p14:trim st="1939"/>
                </p14:media>
              </p:ext>
            </p:extLst>
          </p:nvPr>
        </p:nvPicPr>
        <p:blipFill>
          <a:blip r:embed="rId7"/>
          <a:stretch>
            <a:fillRect/>
          </a:stretch>
        </p:blipFill>
        <p:spPr>
          <a:xfrm>
            <a:off x="11851621" y="591275"/>
            <a:ext cx="340379" cy="340379"/>
          </a:xfrm>
          <a:prstGeom prst="rect">
            <a:avLst/>
          </a:prstGeom>
        </p:spPr>
      </p:pic>
    </p:spTree>
    <p:extLst>
      <p:ext uri="{BB962C8B-B14F-4D97-AF65-F5344CB8AC3E}">
        <p14:creationId xmlns:p14="http://schemas.microsoft.com/office/powerpoint/2010/main" val="2391060321"/>
      </p:ext>
    </p:extLst>
  </p:cSld>
  <p:clrMapOvr>
    <a:masterClrMapping/>
  </p:clrMapOvr>
  <mc:AlternateContent xmlns:mc="http://schemas.openxmlformats.org/markup-compatibility/2006" xmlns:p14="http://schemas.microsoft.com/office/powerpoint/2010/main">
    <mc:Choice Requires="p14">
      <p:transition spd="slow" p14:dur="3400" advTm="20000">
        <p14:reveal/>
      </p:transition>
    </mc:Choice>
    <mc:Fallback xmlns="">
      <p:transition spd="slow" advTm="2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1000"/>
                                        <p:tgtEl>
                                          <p:spTgt spid="3">
                                            <p:txEl>
                                              <p:pRg st="3" end="3"/>
                                            </p:txEl>
                                          </p:spTgt>
                                        </p:tgtEl>
                                      </p:cBhvr>
                                    </p:animEffect>
                                    <p:anim calcmode="lin" valueType="num">
                                      <p:cBhvr>
                                        <p:cTn id="4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fade">
                                      <p:cBhvr>
                                        <p:cTn id="55" dur="1000"/>
                                        <p:tgtEl>
                                          <p:spTgt spid="3">
                                            <p:txEl>
                                              <p:pRg st="4" end="4"/>
                                            </p:txEl>
                                          </p:spTgt>
                                        </p:tgtEl>
                                      </p:cBhvr>
                                    </p:animEffect>
                                    <p:anim calcmode="lin" valueType="num">
                                      <p:cBhvr>
                                        <p:cTn id="5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1000"/>
                                        <p:tgtEl>
                                          <p:spTgt spid="3">
                                            <p:txEl>
                                              <p:pRg st="5" end="5"/>
                                            </p:txEl>
                                          </p:spTgt>
                                        </p:tgtEl>
                                      </p:cBhvr>
                                    </p:animEffect>
                                    <p:anim calcmode="lin" valueType="num">
                                      <p:cBhvr>
                                        <p:cTn id="6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animEffect transition="in" filter="fade">
                                      <p:cBhvr>
                                        <p:cTn id="77" dur="1000"/>
                                        <p:tgtEl>
                                          <p:spTgt spid="9">
                                            <p:txEl>
                                              <p:pRg st="0" end="0"/>
                                            </p:txEl>
                                          </p:spTgt>
                                        </p:tgtEl>
                                      </p:cBhvr>
                                    </p:animEffect>
                                    <p:anim calcmode="lin" valueType="num">
                                      <p:cBhvr>
                                        <p:cTn id="7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9">
                                            <p:txEl>
                                              <p:pRg st="1" end="1"/>
                                            </p:txEl>
                                          </p:spTgt>
                                        </p:tgtEl>
                                        <p:attrNameLst>
                                          <p:attrName>style.visibility</p:attrName>
                                        </p:attrNameLst>
                                      </p:cBhvr>
                                      <p:to>
                                        <p:strVal val="visible"/>
                                      </p:to>
                                    </p:set>
                                    <p:animEffect transition="in" filter="fade">
                                      <p:cBhvr>
                                        <p:cTn id="88" dur="1000"/>
                                        <p:tgtEl>
                                          <p:spTgt spid="9">
                                            <p:txEl>
                                              <p:pRg st="1" end="1"/>
                                            </p:txEl>
                                          </p:spTgt>
                                        </p:tgtEl>
                                      </p:cBhvr>
                                    </p:animEffect>
                                    <p:anim calcmode="lin" valueType="num">
                                      <p:cBhvr>
                                        <p:cTn id="8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
                                            <p:txEl>
                                              <p:pRg st="2" end="2"/>
                                            </p:txEl>
                                          </p:spTgt>
                                        </p:tgtEl>
                                        <p:attrNameLst>
                                          <p:attrName>style.visibility</p:attrName>
                                        </p:attrNameLst>
                                      </p:cBhvr>
                                      <p:to>
                                        <p:strVal val="visible"/>
                                      </p:to>
                                    </p:set>
                                    <p:animEffect transition="in" filter="fade">
                                      <p:cBhvr>
                                        <p:cTn id="99" dur="1000"/>
                                        <p:tgtEl>
                                          <p:spTgt spid="9">
                                            <p:txEl>
                                              <p:pRg st="2" end="2"/>
                                            </p:txEl>
                                          </p:spTgt>
                                        </p:tgtEl>
                                      </p:cBhvr>
                                    </p:animEffect>
                                    <p:anim calcmode="lin" valueType="num">
                                      <p:cBhvr>
                                        <p:cTn id="10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0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8"/>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42" presetClass="entr" presetSubtype="0" fill="hold" nodeType="clickEffect">
                                  <p:stCondLst>
                                    <p:cond delay="0"/>
                                  </p:stCondLst>
                                  <p:childTnLst>
                                    <p:set>
                                      <p:cBhvr>
                                        <p:cTn id="109" dur="1" fill="hold">
                                          <p:stCondLst>
                                            <p:cond delay="0"/>
                                          </p:stCondLst>
                                        </p:cTn>
                                        <p:tgtEl>
                                          <p:spTgt spid="9">
                                            <p:txEl>
                                              <p:pRg st="3" end="3"/>
                                            </p:txEl>
                                          </p:spTgt>
                                        </p:tgtEl>
                                        <p:attrNameLst>
                                          <p:attrName>style.visibility</p:attrName>
                                        </p:attrNameLst>
                                      </p:cBhvr>
                                      <p:to>
                                        <p:strVal val="visible"/>
                                      </p:to>
                                    </p:set>
                                    <p:animEffect transition="in" filter="fade">
                                      <p:cBhvr>
                                        <p:cTn id="110" dur="1000"/>
                                        <p:tgtEl>
                                          <p:spTgt spid="9">
                                            <p:txEl>
                                              <p:pRg st="3" end="3"/>
                                            </p:txEl>
                                          </p:spTgt>
                                        </p:tgtEl>
                                      </p:cBhvr>
                                    </p:animEffect>
                                    <p:anim calcmode="lin" valueType="num">
                                      <p:cBhvr>
                                        <p:cTn id="111"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112"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1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nodeType="clickEffect">
                                  <p:stCondLst>
                                    <p:cond delay="0"/>
                                  </p:stCondLst>
                                  <p:childTnLst>
                                    <p:set>
                                      <p:cBhvr>
                                        <p:cTn id="120" dur="1" fill="hold">
                                          <p:stCondLst>
                                            <p:cond delay="0"/>
                                          </p:stCondLst>
                                        </p:cTn>
                                        <p:tgtEl>
                                          <p:spTgt spid="9">
                                            <p:txEl>
                                              <p:pRg st="4" end="4"/>
                                            </p:txEl>
                                          </p:spTgt>
                                        </p:tgtEl>
                                        <p:attrNameLst>
                                          <p:attrName>style.visibility</p:attrName>
                                        </p:attrNameLst>
                                      </p:cBhvr>
                                      <p:to>
                                        <p:strVal val="visible"/>
                                      </p:to>
                                    </p:set>
                                    <p:animEffect transition="in" filter="fade">
                                      <p:cBhvr>
                                        <p:cTn id="121" dur="1000"/>
                                        <p:tgtEl>
                                          <p:spTgt spid="9">
                                            <p:txEl>
                                              <p:pRg st="4" end="4"/>
                                            </p:txEl>
                                          </p:spTgt>
                                        </p:tgtEl>
                                      </p:cBhvr>
                                    </p:animEffect>
                                    <p:anim calcmode="lin" valueType="num">
                                      <p:cBhvr>
                                        <p:cTn id="1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1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7"/>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42" presetClass="entr" presetSubtype="0" fill="hold" nodeType="clickEffect">
                                  <p:stCondLst>
                                    <p:cond delay="0"/>
                                  </p:stCondLst>
                                  <p:childTnLst>
                                    <p:set>
                                      <p:cBhvr>
                                        <p:cTn id="131" dur="1" fill="hold">
                                          <p:stCondLst>
                                            <p:cond delay="0"/>
                                          </p:stCondLst>
                                        </p:cTn>
                                        <p:tgtEl>
                                          <p:spTgt spid="9">
                                            <p:txEl>
                                              <p:pRg st="5" end="5"/>
                                            </p:txEl>
                                          </p:spTgt>
                                        </p:tgtEl>
                                        <p:attrNameLst>
                                          <p:attrName>style.visibility</p:attrName>
                                        </p:attrNameLst>
                                      </p:cBhvr>
                                      <p:to>
                                        <p:strVal val="visible"/>
                                      </p:to>
                                    </p:set>
                                    <p:animEffect transition="in" filter="fade">
                                      <p:cBhvr>
                                        <p:cTn id="132" dur="1000"/>
                                        <p:tgtEl>
                                          <p:spTgt spid="9">
                                            <p:txEl>
                                              <p:pRg st="5" end="5"/>
                                            </p:txEl>
                                          </p:spTgt>
                                        </p:tgtEl>
                                      </p:cBhvr>
                                    </p:animEffect>
                                    <p:anim calcmode="lin" valueType="num">
                                      <p:cBhvr>
                                        <p:cTn id="133"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34"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mediacall" presetSubtype="0" fill="hold" nodeType="clickEffect">
                                  <p:stCondLst>
                                    <p:cond delay="0"/>
                                  </p:stCondLst>
                                  <p:childTnLst>
                                    <p:cmd type="call" cmd="playFrom(0.0)">
                                      <p:cBhvr>
                                        <p:cTn id="138" dur="43150" fill="hold"/>
                                        <p:tgtEl>
                                          <p:spTgt spid="14"/>
                                        </p:tgtEl>
                                      </p:cBhvr>
                                    </p:cmd>
                                  </p:childTnLst>
                                </p:cTn>
                              </p:par>
                            </p:childTnLst>
                          </p:cTn>
                        </p:par>
                      </p:childTnLst>
                    </p:cTn>
                  </p:par>
                  <p:par>
                    <p:cTn id="139" fill="hold">
                      <p:stCondLst>
                        <p:cond delay="indefinite"/>
                      </p:stCondLst>
                      <p:childTnLst>
                        <p:par>
                          <p:cTn id="140" fill="hold">
                            <p:stCondLst>
                              <p:cond delay="0"/>
                            </p:stCondLst>
                            <p:childTnLst>
                              <p:par>
                                <p:cTn id="141" presetID="6" presetClass="emph" presetSubtype="0" fill="hold" grpId="0" nodeType="clickEffect">
                                  <p:stCondLst>
                                    <p:cond delay="0"/>
                                  </p:stCondLst>
                                  <p:childTnLst>
                                    <p:animScale>
                                      <p:cBhvr>
                                        <p:cTn id="142" dur="2000" fill="hold"/>
                                        <p:tgtEl>
                                          <p:spTgt spid="12"/>
                                        </p:tgtEl>
                                      </p:cBhvr>
                                      <p:by x="150000" y="150000"/>
                                    </p:animScale>
                                  </p:childTnLst>
                                </p:cTn>
                              </p:par>
                            </p:childTnLst>
                          </p:cTn>
                        </p:par>
                      </p:childTnLst>
                    </p:cTn>
                  </p:par>
                  <p:par>
                    <p:cTn id="143" fill="hold">
                      <p:stCondLst>
                        <p:cond delay="indefinite"/>
                      </p:stCondLst>
                      <p:childTnLst>
                        <p:par>
                          <p:cTn id="144" fill="hold">
                            <p:stCondLst>
                              <p:cond delay="0"/>
                            </p:stCondLst>
                            <p:childTnLst>
                              <p:par>
                                <p:cTn id="145" presetID="1" presetClass="mediacall" presetSubtype="0" fill="hold" nodeType="clickEffect">
                                  <p:stCondLst>
                                    <p:cond delay="0"/>
                                  </p:stCondLst>
                                  <p:childTnLst>
                                    <p:cmd type="call" cmd="playFrom(0.0)">
                                      <p:cBhvr>
                                        <p:cTn id="146" dur="6582" fill="hold"/>
                                        <p:tgtEl>
                                          <p:spTgt spid="4"/>
                                        </p:tgtEl>
                                      </p:cBhvr>
                                    </p:cmd>
                                  </p:childTnLst>
                                </p:cTn>
                              </p:par>
                            </p:childTnLst>
                          </p:cTn>
                        </p:par>
                      </p:childTnLst>
                    </p:cTn>
                  </p:par>
                  <p:par>
                    <p:cTn id="147" fill="hold">
                      <p:stCondLst>
                        <p:cond delay="indefinite"/>
                      </p:stCondLst>
                      <p:childTnLst>
                        <p:par>
                          <p:cTn id="148" fill="hold">
                            <p:stCondLst>
                              <p:cond delay="0"/>
                            </p:stCondLst>
                            <p:childTnLst>
                              <p:par>
                                <p:cTn id="149" presetID="1" presetClass="mediacall" presetSubtype="0" fill="hold" nodeType="clickEffect">
                                  <p:stCondLst>
                                    <p:cond delay="0"/>
                                  </p:stCondLst>
                                  <p:childTnLst>
                                    <p:cmd type="call" cmd="playFrom(0.0)">
                                      <p:cBhvr>
                                        <p:cTn id="150" dur="567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1" fill="hold" display="0">
                  <p:stCondLst>
                    <p:cond delay="indefinite"/>
                  </p:stCondLst>
                  <p:endCondLst>
                    <p:cond evt="onStopAudio" delay="0">
                      <p:tgtEl>
                        <p:sldTgt/>
                      </p:tgtEl>
                    </p:cond>
                  </p:endCondLst>
                </p:cTn>
                <p:tgtEl>
                  <p:spTgt spid="4"/>
                </p:tgtEl>
              </p:cMediaNode>
            </p:audio>
            <p:audio>
              <p:cMediaNode vol="80000">
                <p:cTn id="152" fill="hold" display="0">
                  <p:stCondLst>
                    <p:cond delay="indefinite"/>
                  </p:stCondLst>
                  <p:endCondLst>
                    <p:cond evt="onStopAudio" delay="0">
                      <p:tgtEl>
                        <p:sldTgt/>
                      </p:tgtEl>
                    </p:cond>
                  </p:endCondLst>
                </p:cTn>
                <p:tgtEl>
                  <p:spTgt spid="14"/>
                </p:tgtEl>
              </p:cMediaNode>
            </p:audio>
            <p:audio>
              <p:cMediaNode vol="80000">
                <p:cTn id="153" fill="hold" display="0">
                  <p:stCondLst>
                    <p:cond delay="indefinite"/>
                  </p:stCondLst>
                  <p:endCondLst>
                    <p:cond evt="onStopAudio" delay="0">
                      <p:tgtEl>
                        <p:sldTgt/>
                      </p:tgtEl>
                    </p:cond>
                  </p:endCondLst>
                </p:cTn>
                <p:tgtEl>
                  <p:spTgt spid="16"/>
                </p:tgtEl>
              </p:cMediaNode>
            </p:audio>
          </p:childTnLst>
        </p:cTn>
      </p:par>
    </p:tnLst>
    <p:bldLst>
      <p:bldP spid="3" grpId="0" uiExpand="1" build="p"/>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9CCED2-5AD1-4C5F-BDE5-1F127A924880}"/>
              </a:ext>
            </a:extLst>
          </p:cNvPr>
          <p:cNvSpPr txBox="1">
            <a:spLocks/>
          </p:cNvSpPr>
          <p:nvPr/>
        </p:nvSpPr>
        <p:spPr>
          <a:xfrm>
            <a:off x="838200" y="1882705"/>
            <a:ext cx="10515600" cy="4610170"/>
          </a:xfrm>
          <a:prstGeom prst="rect">
            <a:avLst/>
          </a:prstGeom>
        </p:spPr>
        <p:txBody>
          <a:bodyPr vert="horz" lIns="91440" tIns="45720" rIns="91440" bIns="45720" rtlCol="0" anchor="t" anchorCtr="0">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1200"/>
              </a:spcBef>
            </a:pPr>
            <a:r>
              <a:rPr lang="en-US" sz="3200" dirty="0"/>
              <a:t>The first award goes to a young lady who worked to lift her GPA up to a 3.21.  </a:t>
            </a:r>
          </a:p>
          <a:p>
            <a:pPr algn="l">
              <a:spcBef>
                <a:spcPts val="1200"/>
              </a:spcBef>
            </a:pPr>
            <a:r>
              <a:rPr lang="en-US" sz="3200" dirty="0"/>
              <a:t>She persisted when challenges presented themselves, overcoming significant hurdles with just day to day life for her and her family.  </a:t>
            </a:r>
          </a:p>
          <a:p>
            <a:pPr algn="l">
              <a:spcBef>
                <a:spcPts val="1200"/>
              </a:spcBef>
            </a:pPr>
            <a:r>
              <a:rPr lang="en-US" sz="3200" dirty="0"/>
              <a:t>She did not let those hurdles slow her down. In fact, she took on harder classes in school in an effort to raise her GPA and prepare for college.  This young lady not only persevered, she excelled. </a:t>
            </a:r>
          </a:p>
          <a:p>
            <a:pPr algn="l">
              <a:spcBef>
                <a:spcPts val="1200"/>
              </a:spcBef>
            </a:pPr>
            <a:r>
              <a:rPr lang="en-US" sz="3200" dirty="0"/>
              <a:t>She did all this with a phenomenal attitude and serving as a role model for those around her.</a:t>
            </a:r>
          </a:p>
        </p:txBody>
      </p:sp>
      <p:pic>
        <p:nvPicPr>
          <p:cNvPr id="3" name="Gww-female">
            <a:hlinkClick r:id="" action="ppaction://media"/>
            <a:extLst>
              <a:ext uri="{FF2B5EF4-FFF2-40B4-BE49-F238E27FC236}">
                <a16:creationId xmlns:a16="http://schemas.microsoft.com/office/drawing/2014/main" id="{35028478-7F8E-4E9A-9E8A-B1890EBB9B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42160" y="176605"/>
            <a:ext cx="343159" cy="343159"/>
          </a:xfrm>
          <a:prstGeom prst="rect">
            <a:avLst/>
          </a:prstGeom>
          <a:noFill/>
        </p:spPr>
      </p:pic>
      <p:sp>
        <p:nvSpPr>
          <p:cNvPr id="5" name="Title 1">
            <a:extLst>
              <a:ext uri="{FF2B5EF4-FFF2-40B4-BE49-F238E27FC236}">
                <a16:creationId xmlns:a16="http://schemas.microsoft.com/office/drawing/2014/main" id="{E675BD35-2B39-4C09-8809-AB57136ED326}"/>
              </a:ext>
            </a:extLst>
          </p:cNvPr>
          <p:cNvSpPr txBox="1">
            <a:spLocks/>
          </p:cNvSpPr>
          <p:nvPr/>
        </p:nvSpPr>
        <p:spPr>
          <a:xfrm>
            <a:off x="838200" y="365125"/>
            <a:ext cx="10515600" cy="132556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600"/>
              </a:spcBef>
            </a:pPr>
            <a:r>
              <a:rPr lang="en-US" dirty="0">
                <a:latin typeface="Lucida Calligraphy" panose="03010101010101010101" pitchFamily="66" charset="0"/>
              </a:rPr>
              <a:t>Gloria Washington Wallace Awardee</a:t>
            </a:r>
          </a:p>
          <a:p>
            <a:pPr>
              <a:spcBef>
                <a:spcPts val="600"/>
              </a:spcBef>
            </a:pPr>
            <a:r>
              <a:rPr lang="en-US" b="1" dirty="0">
                <a:latin typeface="Lucida Calligraphy" panose="03010101010101010101" pitchFamily="66" charset="0"/>
              </a:rPr>
              <a:t>Achievements</a:t>
            </a:r>
          </a:p>
        </p:txBody>
      </p:sp>
    </p:spTree>
    <p:extLst>
      <p:ext uri="{BB962C8B-B14F-4D97-AF65-F5344CB8AC3E}">
        <p14:creationId xmlns:p14="http://schemas.microsoft.com/office/powerpoint/2010/main" val="84617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000">
        <p15:prstTrans prst="prestige"/>
      </p:transition>
    </mc:Choice>
    <mc:Fallback xmlns="">
      <p:transition spd="slow"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2F56D1-212C-4D96-AD64-7BB7176C580E}"/>
              </a:ext>
            </a:extLst>
          </p:cNvPr>
          <p:cNvGrpSpPr/>
          <p:nvPr/>
        </p:nvGrpSpPr>
        <p:grpSpPr>
          <a:xfrm>
            <a:off x="-69285" y="169601"/>
            <a:ext cx="12261285" cy="6872686"/>
            <a:chOff x="-69285" y="169601"/>
            <a:chExt cx="12261285" cy="6872686"/>
          </a:xfrm>
        </p:grpSpPr>
        <p:pic>
          <p:nvPicPr>
            <p:cNvPr id="1026" name="Picture 2" descr="Confetti Transparent Background - PowerPoint Backgrounds for Free ...">
              <a:extLst>
                <a:ext uri="{FF2B5EF4-FFF2-40B4-BE49-F238E27FC236}">
                  <a16:creationId xmlns:a16="http://schemas.microsoft.com/office/drawing/2014/main" id="{4AE9AF72-825C-4E35-8854-5382FCF895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5" y="169601"/>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nfetti Transparent Background - PowerPoint Backgrounds for Free ...">
              <a:extLst>
                <a:ext uri="{FF2B5EF4-FFF2-40B4-BE49-F238E27FC236}">
                  <a16:creationId xmlns:a16="http://schemas.microsoft.com/office/drawing/2014/main" id="{FF2CDF66-C604-40B2-9F24-47E3203E7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520" y="232713"/>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nfetti Transparent Background - PowerPoint Backgrounds for Free ...">
              <a:extLst>
                <a:ext uri="{FF2B5EF4-FFF2-40B4-BE49-F238E27FC236}">
                  <a16:creationId xmlns:a16="http://schemas.microsoft.com/office/drawing/2014/main" id="{1A2628B1-30F1-427A-8A79-6A199BBFE7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1992" y="3162868"/>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fetti Transparent Background - PowerPoint Backgrounds for Free ...">
              <a:extLst>
                <a:ext uri="{FF2B5EF4-FFF2-40B4-BE49-F238E27FC236}">
                  <a16:creationId xmlns:a16="http://schemas.microsoft.com/office/drawing/2014/main" id="{6DFD77AB-4AE0-4219-BA3A-DD43541854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7157992" y="3121687"/>
              <a:ext cx="5034008" cy="387941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a:extLst>
              <a:ext uri="{FF2B5EF4-FFF2-40B4-BE49-F238E27FC236}">
                <a16:creationId xmlns:a16="http://schemas.microsoft.com/office/drawing/2014/main" id="{5BD63668-CA10-4770-9457-B0C1EBAF7330}"/>
              </a:ext>
            </a:extLst>
          </p:cNvPr>
          <p:cNvSpPr>
            <a:spLocks noGrp="1"/>
          </p:cNvSpPr>
          <p:nvPr>
            <p:ph type="subTitle" idx="1"/>
          </p:nvPr>
        </p:nvSpPr>
        <p:spPr>
          <a:xfrm>
            <a:off x="1222310" y="5102578"/>
            <a:ext cx="9529665" cy="1460940"/>
          </a:xfrm>
        </p:spPr>
        <p:txBody>
          <a:bodyPr>
            <a:normAutofit/>
          </a:bodyPr>
          <a:lstStyle/>
          <a:p>
            <a:r>
              <a:rPr lang="en-US" sz="4400" b="1" dirty="0">
                <a:latin typeface="Lucida Calligraphy" panose="03010101010101010101" pitchFamily="66" charset="0"/>
              </a:rPr>
              <a:t>MADISON CHISHOLM</a:t>
            </a:r>
            <a:br>
              <a:rPr lang="en-US" sz="4400" dirty="0">
                <a:latin typeface="Lucida Calligraphy" panose="03010101010101010101" pitchFamily="66" charset="0"/>
              </a:rPr>
            </a:br>
            <a:r>
              <a:rPr lang="en-US" sz="4400" dirty="0">
                <a:latin typeface="Lucida Calligraphy" panose="03010101010101010101" pitchFamily="66" charset="0"/>
              </a:rPr>
              <a:t>Reservoir High School</a:t>
            </a:r>
          </a:p>
        </p:txBody>
      </p:sp>
      <p:pic>
        <p:nvPicPr>
          <p:cNvPr id="7" name="Audience_Applause-Matthiew11-1206899159">
            <a:hlinkClick r:id="" action="ppaction://media"/>
            <a:extLst>
              <a:ext uri="{FF2B5EF4-FFF2-40B4-BE49-F238E27FC236}">
                <a16:creationId xmlns:a16="http://schemas.microsoft.com/office/drawing/2014/main" id="{581F3B07-7167-4ED9-A0D2-58877C35C340}"/>
              </a:ext>
            </a:extLst>
          </p:cNvPr>
          <p:cNvPicPr>
            <a:picLocks noChangeAspect="1"/>
          </p:cNvPicPr>
          <p:nvPr>
            <a:audioFile r:link="rId1"/>
            <p:extLst>
              <p:ext uri="{DAA4B4D4-6D71-4841-9C94-3DE7FCFB9230}">
                <p14:media xmlns:p14="http://schemas.microsoft.com/office/powerpoint/2010/main" r:embed="rId2">
                  <p14:trim st="395"/>
                </p14:media>
              </p:ext>
            </p:extLst>
          </p:nvPr>
        </p:nvPicPr>
        <p:blipFill>
          <a:blip r:embed="rId6"/>
          <a:stretch>
            <a:fillRect/>
          </a:stretch>
        </p:blipFill>
        <p:spPr>
          <a:xfrm>
            <a:off x="11646143" y="204035"/>
            <a:ext cx="344605" cy="344605"/>
          </a:xfrm>
          <a:prstGeom prst="rect">
            <a:avLst/>
          </a:prstGeom>
        </p:spPr>
      </p:pic>
      <p:pic>
        <p:nvPicPr>
          <p:cNvPr id="4" name="Picture 3" descr="A person smiling at the camera&#10;&#10;Description automatically generated">
            <a:extLst>
              <a:ext uri="{FF2B5EF4-FFF2-40B4-BE49-F238E27FC236}">
                <a16:creationId xmlns:a16="http://schemas.microsoft.com/office/drawing/2014/main" id="{2251C164-4F0D-4F9E-884E-5A9EC97FB893}"/>
              </a:ext>
            </a:extLst>
          </p:cNvPr>
          <p:cNvPicPr>
            <a:picLocks noChangeAspect="1"/>
          </p:cNvPicPr>
          <p:nvPr/>
        </p:nvPicPr>
        <p:blipFill rotWithShape="1">
          <a:blip r:embed="rId7">
            <a:extLst>
              <a:ext uri="{28A0092B-C50C-407E-A947-70E740481C1C}">
                <a14:useLocalDpi xmlns:a14="http://schemas.microsoft.com/office/drawing/2010/main" val="0"/>
              </a:ext>
            </a:extLst>
          </a:blip>
          <a:srcRect t="10531" r="7478"/>
          <a:stretch/>
        </p:blipFill>
        <p:spPr>
          <a:xfrm>
            <a:off x="4364220" y="904082"/>
            <a:ext cx="2962855" cy="38794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WW Madison Chisholm">
            <a:hlinkClick r:id="" action="ppaction://media"/>
            <a:extLst>
              <a:ext uri="{FF2B5EF4-FFF2-40B4-BE49-F238E27FC236}">
                <a16:creationId xmlns:a16="http://schemas.microsoft.com/office/drawing/2014/main" id="{F73A4517-58D1-4CC5-B570-707150CBDD10}"/>
              </a:ext>
            </a:extLst>
          </p:cNvPr>
          <p:cNvPicPr>
            <a:picLocks noChangeAspect="1"/>
          </p:cNvPicPr>
          <p:nvPr>
            <a:audioFile r:link="rId1"/>
            <p:extLst>
              <p:ext uri="{DAA4B4D4-6D71-4841-9C94-3DE7FCFB9230}">
                <p14:media xmlns:p14="http://schemas.microsoft.com/office/powerpoint/2010/main" r:embed="rId3">
                  <p14:trim st="1560"/>
                </p14:media>
              </p:ext>
            </p:extLst>
          </p:nvPr>
        </p:nvPicPr>
        <p:blipFill>
          <a:blip r:embed="rId6"/>
          <a:stretch>
            <a:fillRect/>
          </a:stretch>
        </p:blipFill>
        <p:spPr>
          <a:xfrm>
            <a:off x="11691366" y="757246"/>
            <a:ext cx="254158" cy="254158"/>
          </a:xfrm>
          <a:prstGeom prst="rect">
            <a:avLst/>
          </a:prstGeom>
        </p:spPr>
      </p:pic>
    </p:spTree>
    <p:extLst>
      <p:ext uri="{BB962C8B-B14F-4D97-AF65-F5344CB8AC3E}">
        <p14:creationId xmlns:p14="http://schemas.microsoft.com/office/powerpoint/2010/main" val="2585823770"/>
      </p:ext>
    </p:extLst>
  </p:cSld>
  <p:clrMapOvr>
    <a:masterClrMapping/>
  </p:clrMapOvr>
  <mc:AlternateContent xmlns:mc="http://schemas.openxmlformats.org/markup-compatibility/2006" xmlns:p14="http://schemas.microsoft.com/office/powerpoint/2010/main">
    <mc:Choice Requires="p14">
      <p:transition spd="slow" p14:dur="4000" advTm="12000">
        <p14:vortex dir="r"/>
      </p:transition>
    </mc:Choice>
    <mc:Fallback xmlns="">
      <p:transition spd="slow" advTm="1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187"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audio>
              <p:cMediaNode vol="80000">
                <p:cTn id="1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79CCED2-5AD1-4C5F-BDE5-1F127A924880}"/>
              </a:ext>
            </a:extLst>
          </p:cNvPr>
          <p:cNvSpPr txBox="1">
            <a:spLocks/>
          </p:cNvSpPr>
          <p:nvPr/>
        </p:nvSpPr>
        <p:spPr>
          <a:xfrm>
            <a:off x="838200" y="1844069"/>
            <a:ext cx="10515600" cy="4675961"/>
          </a:xfrm>
          <a:prstGeom prst="rect">
            <a:avLst/>
          </a:prstGeom>
        </p:spPr>
        <p:txBody>
          <a:bodyPr vert="horz" lIns="91440" tIns="45720" rIns="91440" bIns="45720" rtlCol="0" anchor="t" anchorCtr="0">
            <a:normAutofit fontScale="3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1200"/>
              </a:spcBef>
            </a:pPr>
            <a:r>
              <a:rPr lang="en-US" sz="7500" dirty="0"/>
              <a:t>The second awardee is a young man who has demonstrated great resilience, strength, and character throughout his high school journey and persevered whenever faced with challenges.  </a:t>
            </a:r>
          </a:p>
          <a:p>
            <a:pPr algn="l">
              <a:spcBef>
                <a:spcPts val="1200"/>
              </a:spcBef>
            </a:pPr>
            <a:r>
              <a:rPr lang="en-US" sz="7500" dirty="0"/>
              <a:t>Putting the needs of his family first severely impacted his grades early in high school.  But he persevered and continued to work hard.  His efforts paid off as he transformed his grades and raised them to a 2.5 GPA. </a:t>
            </a:r>
          </a:p>
          <a:p>
            <a:pPr algn="l">
              <a:spcBef>
                <a:spcPts val="1200"/>
              </a:spcBef>
            </a:pPr>
            <a:r>
              <a:rPr lang="en-US" sz="7500" dirty="0"/>
              <a:t>He played Varsity Football, was a church volunteer and maybe most valuable, a much-admired older brother.  </a:t>
            </a:r>
          </a:p>
          <a:p>
            <a:pPr algn="l">
              <a:spcBef>
                <a:spcPts val="1200"/>
              </a:spcBef>
            </a:pPr>
            <a:r>
              <a:rPr lang="en-US" sz="7500" dirty="0"/>
              <a:t>His accolades include Student of the Month, Honor Roll and Alpha Achievers. </a:t>
            </a:r>
          </a:p>
          <a:p>
            <a:pPr algn="l">
              <a:spcBef>
                <a:spcPts val="1200"/>
              </a:spcBef>
            </a:pPr>
            <a:r>
              <a:rPr lang="en-US" sz="7500" dirty="0"/>
              <a:t>He has been accepted into several colleges across the country and plans to pursue an engineering career. We commend his hard work and enduring spirit.</a:t>
            </a:r>
          </a:p>
          <a:p>
            <a:pPr algn="l"/>
            <a:endParaRPr lang="en-US" sz="3200" dirty="0"/>
          </a:p>
          <a:p>
            <a:pPr algn="l"/>
            <a:endParaRPr lang="en-US" sz="5300" dirty="0"/>
          </a:p>
          <a:p>
            <a:pPr algn="l"/>
            <a:endParaRPr lang="en-US" sz="3200" dirty="0"/>
          </a:p>
        </p:txBody>
      </p:sp>
      <p:pic>
        <p:nvPicPr>
          <p:cNvPr id="2" name="gww male">
            <a:hlinkClick r:id="" action="ppaction://media"/>
            <a:extLst>
              <a:ext uri="{FF2B5EF4-FFF2-40B4-BE49-F238E27FC236}">
                <a16:creationId xmlns:a16="http://schemas.microsoft.com/office/drawing/2014/main" id="{FB78FA24-47E8-415B-95A0-6B3418ABEC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1933" y="202038"/>
            <a:ext cx="326173" cy="326173"/>
          </a:xfrm>
          <a:prstGeom prst="rect">
            <a:avLst/>
          </a:prstGeom>
        </p:spPr>
      </p:pic>
      <p:sp>
        <p:nvSpPr>
          <p:cNvPr id="7" name="Title 1">
            <a:extLst>
              <a:ext uri="{FF2B5EF4-FFF2-40B4-BE49-F238E27FC236}">
                <a16:creationId xmlns:a16="http://schemas.microsoft.com/office/drawing/2014/main" id="{7FCE2978-CAAB-48BB-B126-F488393BB811}"/>
              </a:ext>
            </a:extLst>
          </p:cNvPr>
          <p:cNvSpPr txBox="1">
            <a:spLocks/>
          </p:cNvSpPr>
          <p:nvPr/>
        </p:nvSpPr>
        <p:spPr>
          <a:xfrm>
            <a:off x="838200" y="365125"/>
            <a:ext cx="10515600" cy="1325563"/>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Lucida Calligraphy" panose="03010101010101010101" pitchFamily="66" charset="0"/>
              </a:rPr>
              <a:t>Gloria Washington Wallace Awardee</a:t>
            </a:r>
            <a:br>
              <a:rPr lang="en-US" dirty="0">
                <a:latin typeface="Lucida Calligraphy" panose="03010101010101010101" pitchFamily="66" charset="0"/>
              </a:rPr>
            </a:br>
            <a:r>
              <a:rPr lang="en-US" b="1" dirty="0">
                <a:latin typeface="Lucida Calligraphy" panose="03010101010101010101" pitchFamily="66" charset="0"/>
              </a:rPr>
              <a:t>Achievements</a:t>
            </a:r>
          </a:p>
        </p:txBody>
      </p:sp>
    </p:spTree>
    <p:extLst>
      <p:ext uri="{BB962C8B-B14F-4D97-AF65-F5344CB8AC3E}">
        <p14:creationId xmlns:p14="http://schemas.microsoft.com/office/powerpoint/2010/main" val="727187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3000">
        <p15:prstTrans prst="prestige"/>
      </p:transition>
    </mc:Choice>
    <mc:Fallback xmlns="">
      <p:transition spd="slow" advClick="0" advTm="1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66F8B3D-01A3-4FB8-BA60-D9B37A95553C}"/>
              </a:ext>
            </a:extLst>
          </p:cNvPr>
          <p:cNvGrpSpPr/>
          <p:nvPr/>
        </p:nvGrpSpPr>
        <p:grpSpPr>
          <a:xfrm>
            <a:off x="-34643" y="-173979"/>
            <a:ext cx="12261285" cy="6872686"/>
            <a:chOff x="-69285" y="169601"/>
            <a:chExt cx="12261285" cy="6872686"/>
          </a:xfrm>
        </p:grpSpPr>
        <p:pic>
          <p:nvPicPr>
            <p:cNvPr id="9" name="Picture 2" descr="Confetti Transparent Background - PowerPoint Backgrounds for Free ...">
              <a:extLst>
                <a:ext uri="{FF2B5EF4-FFF2-40B4-BE49-F238E27FC236}">
                  <a16:creationId xmlns:a16="http://schemas.microsoft.com/office/drawing/2014/main" id="{08AEE975-3AA3-449F-B017-4669C0226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85" y="169601"/>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nfetti Transparent Background - PowerPoint Backgrounds for Free ...">
              <a:extLst>
                <a:ext uri="{FF2B5EF4-FFF2-40B4-BE49-F238E27FC236}">
                  <a16:creationId xmlns:a16="http://schemas.microsoft.com/office/drawing/2014/main" id="{4C6ABDA6-E01E-47E4-A2B6-A4ECE4D1AD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9520" y="232713"/>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fetti Transparent Background - PowerPoint Backgrounds for Free ...">
              <a:extLst>
                <a:ext uri="{FF2B5EF4-FFF2-40B4-BE49-F238E27FC236}">
                  <a16:creationId xmlns:a16="http://schemas.microsoft.com/office/drawing/2014/main" id="{4AC78224-7D7B-48F5-8181-ABED494F67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21992" y="3162868"/>
              <a:ext cx="5034008" cy="38794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nfetti Transparent Background - PowerPoint Backgrounds for Free ...">
              <a:extLst>
                <a:ext uri="{FF2B5EF4-FFF2-40B4-BE49-F238E27FC236}">
                  <a16:creationId xmlns:a16="http://schemas.microsoft.com/office/drawing/2014/main" id="{F1679A79-6E72-4D79-9BA5-97D15FF869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7157992" y="3121687"/>
              <a:ext cx="5034008" cy="387941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ubtitle 2">
            <a:extLst>
              <a:ext uri="{FF2B5EF4-FFF2-40B4-BE49-F238E27FC236}">
                <a16:creationId xmlns:a16="http://schemas.microsoft.com/office/drawing/2014/main" id="{5BD63668-CA10-4770-9457-B0C1EBAF7330}"/>
              </a:ext>
            </a:extLst>
          </p:cNvPr>
          <p:cNvSpPr>
            <a:spLocks noGrp="1"/>
          </p:cNvSpPr>
          <p:nvPr>
            <p:ph type="subTitle" idx="1"/>
          </p:nvPr>
        </p:nvSpPr>
        <p:spPr>
          <a:xfrm>
            <a:off x="1222310" y="5102578"/>
            <a:ext cx="9529665" cy="1460940"/>
          </a:xfrm>
        </p:spPr>
        <p:txBody>
          <a:bodyPr>
            <a:normAutofit/>
          </a:bodyPr>
          <a:lstStyle/>
          <a:p>
            <a:r>
              <a:rPr lang="en-US" sz="4400" b="1" dirty="0">
                <a:latin typeface="Lucida Calligraphy" panose="03010101010101010101" pitchFamily="66" charset="0"/>
              </a:rPr>
              <a:t>SHAMAL BROWN</a:t>
            </a:r>
            <a:br>
              <a:rPr lang="en-US" sz="4400" dirty="0">
                <a:latin typeface="Lucida Calligraphy" panose="03010101010101010101" pitchFamily="66" charset="0"/>
              </a:rPr>
            </a:br>
            <a:r>
              <a:rPr lang="en-US" sz="4400" dirty="0">
                <a:latin typeface="Lucida Calligraphy" panose="03010101010101010101" pitchFamily="66" charset="0"/>
              </a:rPr>
              <a:t>Mt Hebron High School</a:t>
            </a:r>
          </a:p>
        </p:txBody>
      </p:sp>
      <p:pic>
        <p:nvPicPr>
          <p:cNvPr id="4" name="Audience_Applause-Matthiew11-1206899159">
            <a:hlinkClick r:id="" action="ppaction://media"/>
            <a:extLst>
              <a:ext uri="{FF2B5EF4-FFF2-40B4-BE49-F238E27FC236}">
                <a16:creationId xmlns:a16="http://schemas.microsoft.com/office/drawing/2014/main" id="{5CA18E12-A52E-4060-8C01-91FA6CFCA1EE}"/>
              </a:ext>
            </a:extLst>
          </p:cNvPr>
          <p:cNvPicPr>
            <a:picLocks noChangeAspect="1"/>
          </p:cNvPicPr>
          <p:nvPr>
            <a:audioFile r:link="rId1"/>
            <p:extLst>
              <p:ext uri="{DAA4B4D4-6D71-4841-9C94-3DE7FCFB9230}">
                <p14:media xmlns:p14="http://schemas.microsoft.com/office/powerpoint/2010/main" r:embed="rId2">
                  <p14:trim st="505"/>
                </p14:media>
              </p:ext>
            </p:extLst>
          </p:nvPr>
        </p:nvPicPr>
        <p:blipFill>
          <a:blip r:embed="rId6"/>
          <a:stretch>
            <a:fillRect/>
          </a:stretch>
        </p:blipFill>
        <p:spPr>
          <a:xfrm>
            <a:off x="11764177" y="159293"/>
            <a:ext cx="341221" cy="341221"/>
          </a:xfrm>
          <a:prstGeom prst="rect">
            <a:avLst/>
          </a:prstGeom>
        </p:spPr>
      </p:pic>
      <p:pic>
        <p:nvPicPr>
          <p:cNvPr id="6" name="Picture 5" descr="A person wearing glasses and smiling at the camera&#10;&#10;Description automatically generated">
            <a:extLst>
              <a:ext uri="{FF2B5EF4-FFF2-40B4-BE49-F238E27FC236}">
                <a16:creationId xmlns:a16="http://schemas.microsoft.com/office/drawing/2014/main" id="{5BC94891-D30C-46B2-8700-33059B49B9D3}"/>
              </a:ext>
            </a:extLst>
          </p:cNvPr>
          <p:cNvPicPr>
            <a:picLocks noChangeAspect="1"/>
          </p:cNvPicPr>
          <p:nvPr/>
        </p:nvPicPr>
        <p:blipFill rotWithShape="1">
          <a:blip r:embed="rId7">
            <a:extLst>
              <a:ext uri="{28A0092B-C50C-407E-A947-70E740481C1C}">
                <a14:useLocalDpi xmlns:a14="http://schemas.microsoft.com/office/drawing/2010/main" val="0"/>
              </a:ext>
            </a:extLst>
          </a:blip>
          <a:srcRect l="16603" t="18158" r="6193" b="21577"/>
          <a:stretch/>
        </p:blipFill>
        <p:spPr>
          <a:xfrm>
            <a:off x="3735496" y="328661"/>
            <a:ext cx="4217032" cy="43891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GWW Shamal Brown">
            <a:hlinkClick r:id="" action="ppaction://media"/>
            <a:extLst>
              <a:ext uri="{FF2B5EF4-FFF2-40B4-BE49-F238E27FC236}">
                <a16:creationId xmlns:a16="http://schemas.microsoft.com/office/drawing/2014/main" id="{A43C8FC2-B099-4006-8A5B-A599445DA8C2}"/>
              </a:ext>
            </a:extLst>
          </p:cNvPr>
          <p:cNvPicPr>
            <a:picLocks noChangeAspect="1"/>
          </p:cNvPicPr>
          <p:nvPr>
            <a:audioFile r:link="rId1"/>
            <p:extLst>
              <p:ext uri="{DAA4B4D4-6D71-4841-9C94-3DE7FCFB9230}">
                <p14:media xmlns:p14="http://schemas.microsoft.com/office/powerpoint/2010/main" r:embed="rId3">
                  <p14:trim st="982"/>
                </p14:media>
              </p:ext>
            </p:extLst>
          </p:nvPr>
        </p:nvPicPr>
        <p:blipFill>
          <a:blip r:embed="rId6"/>
          <a:stretch>
            <a:fillRect/>
          </a:stretch>
        </p:blipFill>
        <p:spPr>
          <a:xfrm>
            <a:off x="11762223" y="579866"/>
            <a:ext cx="290122" cy="290122"/>
          </a:xfrm>
          <a:prstGeom prst="rect">
            <a:avLst/>
          </a:prstGeom>
        </p:spPr>
      </p:pic>
    </p:spTree>
    <p:extLst>
      <p:ext uri="{BB962C8B-B14F-4D97-AF65-F5344CB8AC3E}">
        <p14:creationId xmlns:p14="http://schemas.microsoft.com/office/powerpoint/2010/main" val="3735847987"/>
      </p:ext>
    </p:extLst>
  </p:cSld>
  <p:clrMapOvr>
    <a:masterClrMapping/>
  </p:clrMapOvr>
  <mc:AlternateContent xmlns:mc="http://schemas.openxmlformats.org/markup-compatibility/2006" xmlns:p14="http://schemas.microsoft.com/office/powerpoint/2010/main">
    <mc:Choice Requires="p14">
      <p:transition spd="slow" p14:dur="4000" advTm="10000">
        <p14:vortex dir="r"/>
      </p:transition>
    </mc:Choice>
    <mc:Fallback xmlns="">
      <p:transition spd="slow"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077"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BE96F4-52B4-4CEB-A3B8-8D0BD417526C}"/>
              </a:ext>
            </a:extLst>
          </p:cNvPr>
          <p:cNvSpPr txBox="1">
            <a:spLocks/>
          </p:cNvSpPr>
          <p:nvPr/>
        </p:nvSpPr>
        <p:spPr>
          <a:xfrm>
            <a:off x="838200" y="703615"/>
            <a:ext cx="10515600" cy="5822302"/>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100" dirty="0"/>
              <a:t>Congratulations to all of our finalists </a:t>
            </a:r>
          </a:p>
          <a:p>
            <a:r>
              <a:rPr lang="en-US" sz="7100" dirty="0"/>
              <a:t>and to our winners.  </a:t>
            </a:r>
          </a:p>
          <a:p>
            <a:endParaRPr lang="en-US" sz="7100" dirty="0"/>
          </a:p>
          <a:p>
            <a:r>
              <a:rPr lang="en-US" sz="7100" dirty="0"/>
              <a:t>We are very proud of all of you.</a:t>
            </a:r>
          </a:p>
          <a:p>
            <a:endParaRPr lang="en-US" sz="7100" dirty="0"/>
          </a:p>
          <a:p>
            <a:r>
              <a:rPr lang="en-US" sz="7100" dirty="0"/>
              <a:t>All of you will have finalist certificates </a:t>
            </a:r>
          </a:p>
          <a:p>
            <a:r>
              <a:rPr lang="en-US" sz="7100" dirty="0"/>
              <a:t>mailed to your homes.</a:t>
            </a:r>
          </a:p>
          <a:p>
            <a:endParaRPr lang="en-US" sz="6600" dirty="0"/>
          </a:p>
          <a:p>
            <a:r>
              <a:rPr lang="en-US" sz="6600" dirty="0"/>
              <a:t>Additionally, our two winners will have plaques acknowledging their award </a:t>
            </a:r>
          </a:p>
          <a:p>
            <a:r>
              <a:rPr lang="en-US" sz="6600" dirty="0"/>
              <a:t>along with a $100 Amazon gift card </a:t>
            </a:r>
          </a:p>
          <a:p>
            <a:r>
              <a:rPr lang="en-US" sz="6600" dirty="0"/>
              <a:t>sent to your homes.</a:t>
            </a:r>
            <a:endParaRPr lang="en-US" sz="6200" dirty="0"/>
          </a:p>
          <a:p>
            <a:endParaRPr lang="en-US" sz="3200" dirty="0"/>
          </a:p>
        </p:txBody>
      </p:sp>
      <p:pic>
        <p:nvPicPr>
          <p:cNvPr id="2" name="COngrats">
            <a:hlinkClick r:id="" action="ppaction://media"/>
            <a:extLst>
              <a:ext uri="{FF2B5EF4-FFF2-40B4-BE49-F238E27FC236}">
                <a16:creationId xmlns:a16="http://schemas.microsoft.com/office/drawing/2014/main" id="{B42D2170-B3D0-4E7F-8760-28D9E33140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00954" y="139577"/>
            <a:ext cx="371532" cy="371532"/>
          </a:xfrm>
          <a:prstGeom prst="rect">
            <a:avLst/>
          </a:prstGeom>
        </p:spPr>
      </p:pic>
    </p:spTree>
    <p:extLst>
      <p:ext uri="{BB962C8B-B14F-4D97-AF65-F5344CB8AC3E}">
        <p14:creationId xmlns:p14="http://schemas.microsoft.com/office/powerpoint/2010/main" val="2135620946"/>
      </p:ext>
    </p:extLst>
  </p:cSld>
  <p:clrMapOvr>
    <a:masterClrMapping/>
  </p:clrMapOvr>
  <mc:AlternateContent xmlns:mc="http://schemas.openxmlformats.org/markup-compatibility/2006" xmlns:p14="http://schemas.microsoft.com/office/powerpoint/2010/main">
    <mc:Choice Requires="p14">
      <p:transition spd="slow" p14:dur="1600" advTm="10000">
        <p:blinds dir="vert"/>
      </p:transition>
    </mc:Choice>
    <mc:Fallback xmlns="">
      <p:transition spd="slow" advTm="1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21053</TotalTime>
  <Words>627</Words>
  <Application>Microsoft Office PowerPoint</Application>
  <PresentationFormat>Widescreen</PresentationFormat>
  <Paragraphs>68</Paragraphs>
  <Slides>9</Slides>
  <Notes>0</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Lucida Calligraphy</vt:lpstr>
      <vt:lpstr>Office Theme</vt:lpstr>
      <vt:lpstr>Gloria Washington Wallace Awards</vt:lpstr>
      <vt:lpstr>Gloria Washington Wallace  Awards</vt:lpstr>
      <vt:lpstr>Gloria Washington Wallace Award Female Finalists</vt:lpstr>
      <vt:lpstr>Gloria Washington Wallace Award Male Finalists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Earl Owens</dc:creator>
  <cp:lastModifiedBy>Towanda Brown</cp:lastModifiedBy>
  <cp:revision>85</cp:revision>
  <dcterms:created xsi:type="dcterms:W3CDTF">2020-05-14T23:11:25Z</dcterms:created>
  <dcterms:modified xsi:type="dcterms:W3CDTF">2021-01-02T21:14:29Z</dcterms:modified>
</cp:coreProperties>
</file>