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News Cycle"/>
      <p:regular r:id="rId40"/>
      <p:bold r:id="rId41"/>
    </p:embeddedFont>
    <p:embeddedFont>
      <p:font typeface="Oswald"/>
      <p:regular r:id="rId42"/>
      <p:bold r:id="rId43"/>
    </p:embeddedFont>
    <p:embeddedFont>
      <p:font typeface="Barlow SemiBold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ewsCycle-regular.fntdata"/><Relationship Id="rId20" Type="http://schemas.openxmlformats.org/officeDocument/2006/relationships/slide" Target="slides/slide14.xml"/><Relationship Id="rId42" Type="http://schemas.openxmlformats.org/officeDocument/2006/relationships/font" Target="fonts/Oswald-regular.fntdata"/><Relationship Id="rId41" Type="http://schemas.openxmlformats.org/officeDocument/2006/relationships/font" Target="fonts/NewsCycle-bold.fntdata"/><Relationship Id="rId22" Type="http://schemas.openxmlformats.org/officeDocument/2006/relationships/slide" Target="slides/slide16.xml"/><Relationship Id="rId44" Type="http://schemas.openxmlformats.org/officeDocument/2006/relationships/font" Target="fonts/BarlowSemiBold-regular.fntdata"/><Relationship Id="rId21" Type="http://schemas.openxmlformats.org/officeDocument/2006/relationships/slide" Target="slides/slide15.xml"/><Relationship Id="rId43" Type="http://schemas.openxmlformats.org/officeDocument/2006/relationships/font" Target="fonts/Oswald-bold.fntdata"/><Relationship Id="rId24" Type="http://schemas.openxmlformats.org/officeDocument/2006/relationships/slide" Target="slides/slide18.xml"/><Relationship Id="rId46" Type="http://schemas.openxmlformats.org/officeDocument/2006/relationships/font" Target="fonts/BarlowSemiBold-italic.fntdata"/><Relationship Id="rId23" Type="http://schemas.openxmlformats.org/officeDocument/2006/relationships/slide" Target="slides/slide17.xml"/><Relationship Id="rId45" Type="http://schemas.openxmlformats.org/officeDocument/2006/relationships/font" Target="fonts/Barlow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BarlowSemiBold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6699712c5_0_16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6699712c5_0_1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0e0cfc66d_0_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d0e0cfc66d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0e0cfc66d_0_6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d0e0cfc66d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0e0cfc66d_0_6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d0e0cfc66d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0e0cfc66d_0_6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d0e0cfc66d_0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0e0cfc66d_0_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d0e0cfc66d_0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0e0cfc66d_0_6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d0e0cfc66d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c6699712c5_0_11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c6699712c5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c6699712c5_0_11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c6699712c5_0_1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6699712c5_0_11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c6699712c5_0_1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6699712c5_0_11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c6699712c5_0_1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0e0cfc66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0e0cfc66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c6699712c5_0_1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c6699712c5_0_1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6699712c5_0_1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c6699712c5_0_1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c6699712c5_0_1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c6699712c5_0_1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c6699712c5_0_1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c6699712c5_0_1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6699712c5_0_1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6699712c5_0_1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c6699712c5_0_1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c6699712c5_0_1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d0e0cfc66d_0_8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d0e0cfc66d_0_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c6699712c5_0_1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c6699712c5_0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0e0cfc66d_0_8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d0e0cfc66d_0_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c6699712c5_0_1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c6699712c5_0_1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0e0cfc66d_0_1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0e0cfc66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c6699712c5_0_1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c6699712c5_0_1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87cf7ab0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c87cf7ab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c6699712c5_0_1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c6699712c5_0_1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d0e0cfc66d_0_10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d0e0cfc66d_0_1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0e0cfc66d_0_2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0e0cfc66d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d0e0cfc66d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d0e0cfc66d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0e0cfc66d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0e0cfc66d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0e0cfc66d_0_6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d0e0cfc66d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0e0cfc66d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d0e0cfc66d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0e0cfc66d_0_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0e0cfc66d_0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550500" y="2435625"/>
            <a:ext cx="3638700" cy="224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>
            <a:off x="7813106" y="0"/>
            <a:ext cx="892296" cy="3225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3650209" y="0"/>
            <a:ext cx="563814" cy="16997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4359415" y="609095"/>
            <a:ext cx="1314792" cy="2119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5821031" y="991483"/>
            <a:ext cx="1845234" cy="41594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4359415" y="2643735"/>
            <a:ext cx="1314792" cy="251013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7813106" y="306930"/>
            <a:ext cx="892296" cy="29772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821031" y="0"/>
            <a:ext cx="1845234" cy="116105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7813106" y="3277330"/>
            <a:ext cx="892296" cy="116591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550500" y="3044025"/>
            <a:ext cx="363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550500" y="4300725"/>
            <a:ext cx="36387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7" name="Google Shape;67;p15"/>
          <p:cNvSpPr/>
          <p:nvPr/>
        </p:nvSpPr>
        <p:spPr>
          <a:xfrm>
            <a:off x="7813106" y="0"/>
            <a:ext cx="892296" cy="3225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3650209" y="0"/>
            <a:ext cx="563814" cy="16997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4359415" y="609095"/>
            <a:ext cx="1314792" cy="2119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5821031" y="991483"/>
            <a:ext cx="1845234" cy="41594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4359415" y="2643735"/>
            <a:ext cx="1314792" cy="251013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7813106" y="306930"/>
            <a:ext cx="892296" cy="29772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5821031" y="0"/>
            <a:ext cx="1845234" cy="116105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7813106" y="3277330"/>
            <a:ext cx="892296" cy="116591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228589" y="1362238"/>
            <a:ext cx="624618" cy="75654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3233"/>
                </a:lnTo>
                <a:lnTo>
                  <a:pt x="0" y="21600"/>
                </a:lnTo>
                <a:lnTo>
                  <a:pt x="21600" y="1836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228589" y="876"/>
            <a:ext cx="624618" cy="137235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818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8520705" y="4146351"/>
            <a:ext cx="394686" cy="99802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54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1030663" y="1529125"/>
            <a:ext cx="4879500" cy="29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6"/>
          <p:cNvSpPr txBox="1"/>
          <p:nvPr/>
        </p:nvSpPr>
        <p:spPr>
          <a:xfrm>
            <a:off x="346977" y="1296229"/>
            <a:ext cx="5820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sz="104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7497540" y="3233808"/>
            <a:ext cx="920376" cy="148759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423"/>
                </a:lnTo>
                <a:lnTo>
                  <a:pt x="0" y="21600"/>
                </a:lnTo>
                <a:lnTo>
                  <a:pt x="21600" y="191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6103018" y="876"/>
            <a:ext cx="1291734" cy="249879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57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7497540" y="875"/>
            <a:ext cx="920376" cy="329632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50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6103018" y="2373413"/>
            <a:ext cx="1291734" cy="277101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82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6963076" y="3274552"/>
            <a:ext cx="359208" cy="186894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75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6963076" y="977835"/>
            <a:ext cx="359208" cy="43999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401"/>
                </a:lnTo>
                <a:lnTo>
                  <a:pt x="21600" y="0"/>
                </a:lnTo>
                <a:lnTo>
                  <a:pt x="0" y="319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6963076" y="1"/>
            <a:ext cx="359208" cy="9541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7415771" y="1034367"/>
            <a:ext cx="837702" cy="296254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7415771" y="0"/>
            <a:ext cx="837702" cy="109204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59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8346880" y="1552004"/>
            <a:ext cx="568512" cy="114021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647"/>
                </a:lnTo>
                <a:lnTo>
                  <a:pt x="21600" y="0"/>
                </a:lnTo>
                <a:lnTo>
                  <a:pt x="0" y="195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8346880" y="4574477"/>
            <a:ext cx="568512" cy="56899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8346880" y="2682241"/>
            <a:ext cx="568512" cy="190225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170"/>
                </a:lnTo>
                <a:lnTo>
                  <a:pt x="0" y="21600"/>
                </a:lnTo>
                <a:lnTo>
                  <a:pt x="21600" y="2042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550500" y="759800"/>
            <a:ext cx="36945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550500" y="1353948"/>
            <a:ext cx="3694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8099306" y="0"/>
            <a:ext cx="892296" cy="3225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4645615" y="609095"/>
            <a:ext cx="1314792" cy="2119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6107231" y="991483"/>
            <a:ext cx="1845234" cy="41594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4645615" y="2643735"/>
            <a:ext cx="1314792" cy="251013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8099306" y="306930"/>
            <a:ext cx="892296" cy="29772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6107231" y="0"/>
            <a:ext cx="1845234" cy="116105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8099306" y="3277330"/>
            <a:ext cx="892296" cy="116591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550500" y="1353950"/>
            <a:ext cx="2853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12" name="Google Shape;112;p19"/>
          <p:cNvSpPr txBox="1"/>
          <p:nvPr>
            <p:ph idx="2" type="body"/>
          </p:nvPr>
        </p:nvSpPr>
        <p:spPr>
          <a:xfrm>
            <a:off x="3804472" y="1353950"/>
            <a:ext cx="2853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4" name="Google Shape;114;p19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115" name="Google Shape;115;p19"/>
            <p:cNvSpPr/>
            <p:nvPr/>
          </p:nvSpPr>
          <p:spPr>
            <a:xfrm>
              <a:off x="6963076" y="3274552"/>
              <a:ext cx="359208" cy="1868940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6963076" y="977835"/>
              <a:ext cx="359208" cy="43999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6963076" y="1"/>
              <a:ext cx="359208" cy="954126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7415771" y="1034367"/>
              <a:ext cx="837702" cy="296254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7415771" y="0"/>
              <a:ext cx="837702" cy="109204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8346880" y="1552004"/>
              <a:ext cx="568512" cy="11402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8346880" y="4574477"/>
              <a:ext cx="568512" cy="56899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8346880" y="2682241"/>
              <a:ext cx="568512" cy="190225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550500" y="1353950"/>
            <a:ext cx="1902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20"/>
          <p:cNvSpPr txBox="1"/>
          <p:nvPr>
            <p:ph idx="2" type="body"/>
          </p:nvPr>
        </p:nvSpPr>
        <p:spPr>
          <a:xfrm>
            <a:off x="2652968" y="1353950"/>
            <a:ext cx="1902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20"/>
          <p:cNvSpPr txBox="1"/>
          <p:nvPr>
            <p:ph idx="3" type="body"/>
          </p:nvPr>
        </p:nvSpPr>
        <p:spPr>
          <a:xfrm>
            <a:off x="4755435" y="1353950"/>
            <a:ext cx="1902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9" name="Google Shape;129;p20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130" name="Google Shape;130;p20"/>
            <p:cNvSpPr/>
            <p:nvPr/>
          </p:nvSpPr>
          <p:spPr>
            <a:xfrm>
              <a:off x="6963076" y="3274552"/>
              <a:ext cx="359208" cy="1868940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6963076" y="977835"/>
              <a:ext cx="359208" cy="43999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6963076" y="1"/>
              <a:ext cx="359208" cy="954126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7415771" y="1034367"/>
              <a:ext cx="837702" cy="296254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7415771" y="0"/>
              <a:ext cx="837702" cy="109204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8346880" y="1552004"/>
              <a:ext cx="568512" cy="11402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8346880" y="4574477"/>
              <a:ext cx="568512" cy="56899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8346880" y="2682241"/>
              <a:ext cx="568512" cy="190225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1" name="Google Shape;141;p21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142" name="Google Shape;142;p21"/>
            <p:cNvSpPr/>
            <p:nvPr/>
          </p:nvSpPr>
          <p:spPr>
            <a:xfrm>
              <a:off x="6963076" y="3274552"/>
              <a:ext cx="359208" cy="1868940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6963076" y="977835"/>
              <a:ext cx="359208" cy="43999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6963076" y="1"/>
              <a:ext cx="359208" cy="954126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7415771" y="1034367"/>
              <a:ext cx="837702" cy="296254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7415771" y="0"/>
              <a:ext cx="837702" cy="109204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8346880" y="1552004"/>
              <a:ext cx="568512" cy="11402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8346880" y="4574477"/>
              <a:ext cx="568512" cy="56899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8346880" y="2682241"/>
              <a:ext cx="568512" cy="190225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 flipH="1">
            <a:off x="8556137" y="3512673"/>
            <a:ext cx="359208" cy="16308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2"/>
          <p:cNvSpPr/>
          <p:nvPr/>
        </p:nvSpPr>
        <p:spPr>
          <a:xfrm flipH="1">
            <a:off x="8556137" y="977835"/>
            <a:ext cx="359208" cy="96384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/>
          <p:nvPr/>
        </p:nvSpPr>
        <p:spPr>
          <a:xfrm flipH="1">
            <a:off x="8556137" y="0"/>
            <a:ext cx="359208" cy="9541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/>
          <p:cNvSpPr/>
          <p:nvPr/>
        </p:nvSpPr>
        <p:spPr>
          <a:xfrm flipH="1">
            <a:off x="7896852" y="456628"/>
            <a:ext cx="568512" cy="71161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/>
          <p:nvPr/>
        </p:nvSpPr>
        <p:spPr>
          <a:xfrm flipH="1">
            <a:off x="7896852" y="4574472"/>
            <a:ext cx="568512" cy="56905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/>
          <p:nvPr/>
        </p:nvSpPr>
        <p:spPr>
          <a:xfrm flipH="1">
            <a:off x="7896852" y="1158238"/>
            <a:ext cx="568512" cy="342624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550500" y="4406300"/>
            <a:ext cx="70833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 flipH="1">
            <a:off x="8556137" y="3512673"/>
            <a:ext cx="359208" cy="16308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3"/>
          <p:cNvSpPr/>
          <p:nvPr/>
        </p:nvSpPr>
        <p:spPr>
          <a:xfrm flipH="1">
            <a:off x="8556137" y="977835"/>
            <a:ext cx="359208" cy="96384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/>
          <p:nvPr/>
        </p:nvSpPr>
        <p:spPr>
          <a:xfrm flipH="1">
            <a:off x="8556137" y="0"/>
            <a:ext cx="359208" cy="9541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3"/>
          <p:cNvSpPr/>
          <p:nvPr/>
        </p:nvSpPr>
        <p:spPr>
          <a:xfrm flipH="1">
            <a:off x="7896852" y="456628"/>
            <a:ext cx="568512" cy="71161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3"/>
          <p:cNvSpPr/>
          <p:nvPr/>
        </p:nvSpPr>
        <p:spPr>
          <a:xfrm flipH="1">
            <a:off x="7896852" y="4574472"/>
            <a:ext cx="568512" cy="56905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3"/>
          <p:cNvSpPr/>
          <p:nvPr/>
        </p:nvSpPr>
        <p:spPr>
          <a:xfrm flipH="1">
            <a:off x="7896852" y="1158238"/>
            <a:ext cx="568512" cy="342624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9" name="Google Shape;169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ctrTitle"/>
          </p:nvPr>
        </p:nvSpPr>
        <p:spPr>
          <a:xfrm>
            <a:off x="550500" y="1004600"/>
            <a:ext cx="3638700" cy="36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Family Series: Budget Basics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Middle School Session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April 17th, 2021</a:t>
            </a:r>
            <a:endParaRPr sz="2900"/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 amt="77000"/>
          </a:blip>
          <a:srcRect b="9773" l="6585" r="0" t="22310"/>
          <a:stretch/>
        </p:blipFill>
        <p:spPr>
          <a:xfrm>
            <a:off x="3651758" y="0"/>
            <a:ext cx="5053644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7154"/>
                </a:lnTo>
                <a:lnTo>
                  <a:pt x="2410" y="6725"/>
                </a:lnTo>
                <a:lnTo>
                  <a:pt x="2410" y="0"/>
                </a:lnTo>
                <a:lnTo>
                  <a:pt x="0" y="0"/>
                </a:lnTo>
                <a:close/>
                <a:moveTo>
                  <a:pt x="9278" y="0"/>
                </a:moveTo>
                <a:lnTo>
                  <a:pt x="9278" y="4888"/>
                </a:lnTo>
                <a:lnTo>
                  <a:pt x="17160" y="3482"/>
                </a:lnTo>
                <a:lnTo>
                  <a:pt x="17160" y="0"/>
                </a:lnTo>
                <a:lnTo>
                  <a:pt x="9278" y="0"/>
                </a:lnTo>
                <a:close/>
                <a:moveTo>
                  <a:pt x="17788" y="0"/>
                </a:moveTo>
                <a:lnTo>
                  <a:pt x="17788" y="1358"/>
                </a:lnTo>
                <a:lnTo>
                  <a:pt x="21600" y="679"/>
                </a:lnTo>
                <a:lnTo>
                  <a:pt x="21600" y="0"/>
                </a:lnTo>
                <a:lnTo>
                  <a:pt x="17788" y="0"/>
                </a:lnTo>
                <a:close/>
                <a:moveTo>
                  <a:pt x="21600" y="1291"/>
                </a:moveTo>
                <a:lnTo>
                  <a:pt x="17790" y="1971"/>
                </a:lnTo>
                <a:lnTo>
                  <a:pt x="17788" y="13824"/>
                </a:lnTo>
                <a:lnTo>
                  <a:pt x="21600" y="13144"/>
                </a:lnTo>
                <a:lnTo>
                  <a:pt x="21600" y="1291"/>
                </a:lnTo>
                <a:close/>
                <a:moveTo>
                  <a:pt x="8652" y="2564"/>
                </a:moveTo>
                <a:lnTo>
                  <a:pt x="3036" y="3564"/>
                </a:lnTo>
                <a:lnTo>
                  <a:pt x="3036" y="11482"/>
                </a:lnTo>
                <a:lnTo>
                  <a:pt x="8652" y="10482"/>
                </a:lnTo>
                <a:lnTo>
                  <a:pt x="8652" y="2564"/>
                </a:lnTo>
                <a:close/>
                <a:moveTo>
                  <a:pt x="17160" y="4161"/>
                </a:moveTo>
                <a:lnTo>
                  <a:pt x="9278" y="5565"/>
                </a:lnTo>
                <a:lnTo>
                  <a:pt x="9278" y="21600"/>
                </a:lnTo>
                <a:lnTo>
                  <a:pt x="17160" y="21600"/>
                </a:lnTo>
                <a:lnTo>
                  <a:pt x="17160" y="4161"/>
                </a:lnTo>
                <a:close/>
                <a:moveTo>
                  <a:pt x="8651" y="11102"/>
                </a:moveTo>
                <a:lnTo>
                  <a:pt x="3036" y="12104"/>
                </a:lnTo>
                <a:lnTo>
                  <a:pt x="3036" y="21600"/>
                </a:lnTo>
                <a:lnTo>
                  <a:pt x="8651" y="21600"/>
                </a:lnTo>
                <a:lnTo>
                  <a:pt x="8651" y="11102"/>
                </a:lnTo>
                <a:close/>
                <a:moveTo>
                  <a:pt x="21600" y="13758"/>
                </a:moveTo>
                <a:lnTo>
                  <a:pt x="17788" y="14436"/>
                </a:lnTo>
                <a:lnTo>
                  <a:pt x="17788" y="18665"/>
                </a:lnTo>
                <a:lnTo>
                  <a:pt x="21600" y="17985"/>
                </a:lnTo>
                <a:lnTo>
                  <a:pt x="21600" y="1375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7" name="Google Shape;177;p25"/>
          <p:cNvSpPr/>
          <p:nvPr/>
        </p:nvSpPr>
        <p:spPr>
          <a:xfrm>
            <a:off x="3650209" y="0"/>
            <a:ext cx="563814" cy="16997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4359415" y="609095"/>
            <a:ext cx="1314792" cy="2119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rgbClr val="FFA604">
              <a:alpha val="4581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7813106" y="3277330"/>
            <a:ext cx="892296" cy="116591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4">
              <a:alpha val="4860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7813106" y="306930"/>
            <a:ext cx="892296" cy="29772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YOU Care?</a:t>
            </a:r>
            <a:endParaRPr/>
          </a:p>
        </p:txBody>
      </p:sp>
      <p:sp>
        <p:nvSpPr>
          <p:cNvPr id="267" name="Google Shape;267;p34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Higher interest rate = you make more money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Interest rates can change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Money you make can fluctuate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Interest rates apply to loans too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Credit cards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Mortgages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Student loans</a:t>
            </a:r>
            <a:endParaRPr sz="2000"/>
          </a:p>
        </p:txBody>
      </p:sp>
      <p:grpSp>
        <p:nvGrpSpPr>
          <p:cNvPr id="268" name="Google Shape;268;p34"/>
          <p:cNvGrpSpPr/>
          <p:nvPr/>
        </p:nvGrpSpPr>
        <p:grpSpPr>
          <a:xfrm>
            <a:off x="3659142" y="4249315"/>
            <a:ext cx="690836" cy="682413"/>
            <a:chOff x="3294650" y="3652450"/>
            <a:chExt cx="388350" cy="405450"/>
          </a:xfrm>
        </p:grpSpPr>
        <p:sp>
          <p:nvSpPr>
            <p:cNvPr id="269" name="Google Shape;269;p34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1"/>
                </a:highlight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ctrTitle"/>
          </p:nvPr>
        </p:nvSpPr>
        <p:spPr>
          <a:xfrm>
            <a:off x="550500" y="2739225"/>
            <a:ext cx="363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3</a:t>
            </a:r>
            <a:r>
              <a:rPr lang="en">
                <a:solidFill>
                  <a:schemeClr val="accent3"/>
                </a:solidFill>
              </a:rPr>
              <a:t>.</a:t>
            </a:r>
            <a:br>
              <a:rPr lang="en"/>
            </a:br>
            <a:r>
              <a:rPr lang="en"/>
              <a:t>Common Money Pitfalls</a:t>
            </a:r>
            <a:endParaRPr/>
          </a:p>
        </p:txBody>
      </p:sp>
      <p:sp>
        <p:nvSpPr>
          <p:cNvPr id="277" name="Google Shape;277;p35"/>
          <p:cNvSpPr txBox="1"/>
          <p:nvPr>
            <p:ph idx="1" type="subTitle"/>
          </p:nvPr>
        </p:nvSpPr>
        <p:spPr>
          <a:xfrm>
            <a:off x="550500" y="4148325"/>
            <a:ext cx="36387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Avoid these!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/>
          <p:nvPr>
            <p:ph idx="4294967295" type="ctrTitle"/>
          </p:nvPr>
        </p:nvSpPr>
        <p:spPr>
          <a:xfrm>
            <a:off x="550500" y="1641900"/>
            <a:ext cx="5734500" cy="138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</a:rPr>
              <a:t>QUESTION:</a:t>
            </a:r>
            <a:endParaRPr sz="9600">
              <a:solidFill>
                <a:schemeClr val="accent3"/>
              </a:solidFill>
            </a:endParaRPr>
          </a:p>
        </p:txBody>
      </p:sp>
      <p:sp>
        <p:nvSpPr>
          <p:cNvPr id="283" name="Google Shape;283;p36"/>
          <p:cNvSpPr txBox="1"/>
          <p:nvPr>
            <p:ph idx="4294967295" type="subTitle"/>
          </p:nvPr>
        </p:nvSpPr>
        <p:spPr>
          <a:xfrm>
            <a:off x="550500" y="3128725"/>
            <a:ext cx="5734500" cy="37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What is a BAD way of using your money?</a:t>
            </a:r>
            <a:endParaRPr/>
          </a:p>
        </p:txBody>
      </p:sp>
      <p:sp>
        <p:nvSpPr>
          <p:cNvPr id="284" name="Google Shape;284;p36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/>
          <p:nvPr>
            <p:ph idx="4294967295" type="ctrTitle"/>
          </p:nvPr>
        </p:nvSpPr>
        <p:spPr>
          <a:xfrm>
            <a:off x="550500" y="1030550"/>
            <a:ext cx="7094400" cy="858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3"/>
                </a:solidFill>
              </a:rPr>
              <a:t>Things you SHOULDN’T do with money</a:t>
            </a:r>
            <a:endParaRPr sz="5000">
              <a:solidFill>
                <a:schemeClr val="accent3"/>
              </a:solidFill>
            </a:endParaRPr>
          </a:p>
        </p:txBody>
      </p:sp>
      <p:sp>
        <p:nvSpPr>
          <p:cNvPr id="290" name="Google Shape;290;p37"/>
          <p:cNvSpPr txBox="1"/>
          <p:nvPr>
            <p:ph idx="4294967295" type="subTitle"/>
          </p:nvPr>
        </p:nvSpPr>
        <p:spPr>
          <a:xfrm>
            <a:off x="550500" y="2214325"/>
            <a:ext cx="6843300" cy="267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Spend more than you have (debt)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Go over your credit card limit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Buy things that you might not need or even use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91" name="Google Shape;291;p37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Avoid Money Pitfalls</a:t>
            </a:r>
            <a:endParaRPr/>
          </a:p>
        </p:txBody>
      </p:sp>
      <p:sp>
        <p:nvSpPr>
          <p:cNvPr id="297" name="Google Shape;297;p38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Set goals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       -How much can I spend? How much can I save?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Budget (more on this later)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Save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Invest (with parental permission)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/>
          <p:nvPr>
            <p:ph type="ctrTitle"/>
          </p:nvPr>
        </p:nvSpPr>
        <p:spPr>
          <a:xfrm>
            <a:off x="550500" y="2739225"/>
            <a:ext cx="363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4</a:t>
            </a:r>
            <a:r>
              <a:rPr lang="en">
                <a:solidFill>
                  <a:schemeClr val="accent3"/>
                </a:solidFill>
              </a:rPr>
              <a:t>.</a:t>
            </a:r>
            <a:br>
              <a:rPr lang="en"/>
            </a:br>
            <a:r>
              <a:rPr lang="en"/>
              <a:t>Budgeting</a:t>
            </a:r>
            <a:endParaRPr/>
          </a:p>
        </p:txBody>
      </p:sp>
      <p:sp>
        <p:nvSpPr>
          <p:cNvPr id="303" name="Google Shape;303;p39"/>
          <p:cNvSpPr txBox="1"/>
          <p:nvPr>
            <p:ph idx="1" type="subTitle"/>
          </p:nvPr>
        </p:nvSpPr>
        <p:spPr>
          <a:xfrm>
            <a:off x="550500" y="4148325"/>
            <a:ext cx="36387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How to manage your money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 recent graduate’s budget</a:t>
            </a:r>
            <a:endParaRPr sz="2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 recent graduate’s budget</a:t>
            </a:r>
            <a:endParaRPr sz="2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Recent Graduate’s Budget</a:t>
            </a:r>
            <a:endParaRPr/>
          </a:p>
        </p:txBody>
      </p:sp>
      <p:sp>
        <p:nvSpPr>
          <p:cNvPr id="309" name="Google Shape;309;p40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0" name="Google Shape;310;p40"/>
          <p:cNvPicPr preferRelativeResize="0"/>
          <p:nvPr/>
        </p:nvPicPr>
        <p:blipFill rotWithShape="1">
          <a:blip r:embed="rId3">
            <a:alphaModFix/>
          </a:blip>
          <a:srcRect b="65601" l="7887" r="8022" t="6159"/>
          <a:stretch/>
        </p:blipFill>
        <p:spPr>
          <a:xfrm>
            <a:off x="223025" y="1686625"/>
            <a:ext cx="4725350" cy="211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0"/>
          <p:cNvPicPr preferRelativeResize="0"/>
          <p:nvPr/>
        </p:nvPicPr>
        <p:blipFill rotWithShape="1">
          <a:blip r:embed="rId3">
            <a:alphaModFix/>
          </a:blip>
          <a:srcRect b="0" l="4177" r="5389" t="33123"/>
          <a:stretch/>
        </p:blipFill>
        <p:spPr>
          <a:xfrm>
            <a:off x="5117075" y="681400"/>
            <a:ext cx="3834131" cy="378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 recent graduate’s budget</a:t>
            </a:r>
            <a:endParaRPr sz="2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 recent graduate’s budget</a:t>
            </a:r>
            <a:endParaRPr sz="2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these Questions...</a:t>
            </a:r>
            <a:endParaRPr/>
          </a:p>
        </p:txBody>
      </p:sp>
      <p:sp>
        <p:nvSpPr>
          <p:cNvPr id="317" name="Google Shape;317;p41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" name="Google Shape;318;p41"/>
          <p:cNvSpPr txBox="1"/>
          <p:nvPr>
            <p:ph idx="1" type="body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How are her expenses?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How are her savings?</a:t>
            </a:r>
            <a:endParaRPr/>
          </a:p>
        </p:txBody>
      </p:sp>
      <p:pic>
        <p:nvPicPr>
          <p:cNvPr id="319" name="Google Shape;319;p41"/>
          <p:cNvPicPr preferRelativeResize="0"/>
          <p:nvPr/>
        </p:nvPicPr>
        <p:blipFill rotWithShape="1">
          <a:blip r:embed="rId3">
            <a:alphaModFix/>
          </a:blip>
          <a:srcRect b="0" l="4689" r="0" t="0"/>
          <a:stretch/>
        </p:blipFill>
        <p:spPr>
          <a:xfrm>
            <a:off x="5115625" y="152400"/>
            <a:ext cx="345879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 made a change. Now what?</a:t>
            </a:r>
            <a:endParaRPr/>
          </a:p>
        </p:txBody>
      </p:sp>
      <p:sp>
        <p:nvSpPr>
          <p:cNvPr id="325" name="Google Shape;325;p42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6" name="Google Shape;326;p42"/>
          <p:cNvSpPr txBox="1"/>
          <p:nvPr>
            <p:ph idx="1" type="body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change did she make?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Check out the total… what would you suggest?</a:t>
            </a:r>
            <a:endParaRPr/>
          </a:p>
        </p:txBody>
      </p:sp>
      <p:pic>
        <p:nvPicPr>
          <p:cNvPr id="327" name="Google Shape;327;p42"/>
          <p:cNvPicPr preferRelativeResize="0"/>
          <p:nvPr/>
        </p:nvPicPr>
        <p:blipFill rotWithShape="1">
          <a:blip r:embed="rId3">
            <a:alphaModFix/>
          </a:blip>
          <a:srcRect b="0" l="0" r="6226" t="5784"/>
          <a:stretch/>
        </p:blipFill>
        <p:spPr>
          <a:xfrm>
            <a:off x="5251125" y="432100"/>
            <a:ext cx="3403148" cy="45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Revisions</a:t>
            </a:r>
            <a:endParaRPr/>
          </a:p>
        </p:txBody>
      </p:sp>
      <p:sp>
        <p:nvSpPr>
          <p:cNvPr id="333" name="Google Shape;333;p43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43"/>
          <p:cNvSpPr txBox="1"/>
          <p:nvPr>
            <p:ph idx="1" type="body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What do you think now?</a:t>
            </a:r>
            <a:endParaRPr/>
          </a:p>
        </p:txBody>
      </p:sp>
      <p:pic>
        <p:nvPicPr>
          <p:cNvPr id="335" name="Google Shape;335;p43"/>
          <p:cNvPicPr preferRelativeResize="0"/>
          <p:nvPr/>
        </p:nvPicPr>
        <p:blipFill rotWithShape="1">
          <a:blip r:embed="rId3">
            <a:alphaModFix/>
          </a:blip>
          <a:srcRect b="0" l="5435" r="5453" t="0"/>
          <a:stretch/>
        </p:blipFill>
        <p:spPr>
          <a:xfrm>
            <a:off x="5004100" y="222100"/>
            <a:ext cx="32338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idx="4294967295"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26"/>
          <p:cNvSpPr txBox="1"/>
          <p:nvPr>
            <p:ph idx="4294967295" type="body"/>
          </p:nvPr>
        </p:nvSpPr>
        <p:spPr>
          <a:xfrm>
            <a:off x="550500" y="134389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Mary Samokhvalova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/>
              <a:t>12th Grade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500"/>
              <a:t>Applications &amp; Research Laboratory: Academy of Finance II</a:t>
            </a:r>
            <a:endParaRPr b="1"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Budgeting Takeaways</a:t>
            </a:r>
            <a:endParaRPr/>
          </a:p>
        </p:txBody>
      </p:sp>
      <p:sp>
        <p:nvSpPr>
          <p:cNvPr id="341" name="Google Shape;341;p44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Add up your income (what you get)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Add up your expenses (what you spend)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Should have “wiggle room” for emergency expenses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Make room for saving/investing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/>
          <p:cNvSpPr txBox="1"/>
          <p:nvPr>
            <p:ph type="ctrTitle"/>
          </p:nvPr>
        </p:nvSpPr>
        <p:spPr>
          <a:xfrm>
            <a:off x="550500" y="2510625"/>
            <a:ext cx="363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5</a:t>
            </a:r>
            <a:r>
              <a:rPr lang="en">
                <a:solidFill>
                  <a:schemeClr val="accent3"/>
                </a:solidFill>
              </a:rPr>
              <a:t>.</a:t>
            </a:r>
            <a:br>
              <a:rPr lang="en"/>
            </a:br>
            <a:r>
              <a:rPr lang="en"/>
              <a:t>Banking</a:t>
            </a:r>
            <a:endParaRPr/>
          </a:p>
        </p:txBody>
      </p:sp>
      <p:sp>
        <p:nvSpPr>
          <p:cNvPr id="347" name="Google Shape;347;p45"/>
          <p:cNvSpPr txBox="1"/>
          <p:nvPr>
            <p:ph idx="1" type="subTitle"/>
          </p:nvPr>
        </p:nvSpPr>
        <p:spPr>
          <a:xfrm>
            <a:off x="550500" y="3919725"/>
            <a:ext cx="36387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Safeguarding your money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6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bank account?</a:t>
            </a:r>
            <a:endParaRPr/>
          </a:p>
        </p:txBody>
      </p:sp>
      <p:sp>
        <p:nvSpPr>
          <p:cNvPr id="353" name="Google Shape;353;p46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Stores money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Gives interest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Come in many types</a:t>
            </a:r>
            <a:endParaRPr/>
          </a:p>
          <a:p>
            <a:pPr indent="0" lvl="0" marL="9144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grpSp>
        <p:nvGrpSpPr>
          <p:cNvPr id="354" name="Google Shape;354;p46"/>
          <p:cNvGrpSpPr/>
          <p:nvPr/>
        </p:nvGrpSpPr>
        <p:grpSpPr>
          <a:xfrm>
            <a:off x="5193481" y="1745156"/>
            <a:ext cx="1320624" cy="1288645"/>
            <a:chOff x="4562200" y="4968250"/>
            <a:chExt cx="549550" cy="499475"/>
          </a:xfrm>
        </p:grpSpPr>
        <p:sp>
          <p:nvSpPr>
            <p:cNvPr id="355" name="Google Shape;355;p46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6" name="Google Shape;356;p46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7" name="Google Shape;357;p46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8" name="Google Shape;358;p46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9" name="Google Shape;359;p46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a bank account?</a:t>
            </a:r>
            <a:endParaRPr/>
          </a:p>
        </p:txBody>
      </p:sp>
      <p:sp>
        <p:nvSpPr>
          <p:cNvPr id="365" name="Google Shape;365;p47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Makes you money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Safe 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Helps with budgeting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</a:t>
            </a:r>
            <a:r>
              <a:rPr lang="en"/>
              <a:t>of Bank Accounts</a:t>
            </a:r>
            <a:endParaRPr/>
          </a:p>
        </p:txBody>
      </p:sp>
      <p:sp>
        <p:nvSpPr>
          <p:cNvPr id="371" name="Google Shape;371;p48"/>
          <p:cNvSpPr txBox="1"/>
          <p:nvPr>
            <p:ph idx="1" type="body"/>
          </p:nvPr>
        </p:nvSpPr>
        <p:spPr>
          <a:xfrm>
            <a:off x="550500" y="1353950"/>
            <a:ext cx="4021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Checking accounts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Good for quick cash/day to day expenses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Saving accounts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Better for long term 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48"/>
          <p:cNvGrpSpPr/>
          <p:nvPr/>
        </p:nvGrpSpPr>
        <p:grpSpPr>
          <a:xfrm>
            <a:off x="4815933" y="3327362"/>
            <a:ext cx="1110879" cy="909263"/>
            <a:chOff x="4610450" y="3703750"/>
            <a:chExt cx="453050" cy="332175"/>
          </a:xfrm>
        </p:grpSpPr>
        <p:sp>
          <p:nvSpPr>
            <p:cNvPr id="373" name="Google Shape;373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4" name="Google Shape;374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75" name="Google Shape;375;p48"/>
          <p:cNvGrpSpPr/>
          <p:nvPr/>
        </p:nvGrpSpPr>
        <p:grpSpPr>
          <a:xfrm>
            <a:off x="4892112" y="1584725"/>
            <a:ext cx="868691" cy="909260"/>
            <a:chOff x="570875" y="4322250"/>
            <a:chExt cx="443300" cy="443325"/>
          </a:xfrm>
        </p:grpSpPr>
        <p:sp>
          <p:nvSpPr>
            <p:cNvPr id="376" name="Google Shape;376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7" name="Google Shape;377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8" name="Google Shape;378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9" name="Google Shape;379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9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Careful About...</a:t>
            </a:r>
            <a:endParaRPr/>
          </a:p>
        </p:txBody>
      </p:sp>
      <p:sp>
        <p:nvSpPr>
          <p:cNvPr id="385" name="Google Shape;385;p49"/>
          <p:cNvSpPr txBox="1"/>
          <p:nvPr>
            <p:ph idx="1" type="body"/>
          </p:nvPr>
        </p:nvSpPr>
        <p:spPr>
          <a:xfrm>
            <a:off x="550500" y="1353950"/>
            <a:ext cx="3397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Fees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Withdrawal limits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Security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Trust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Inflation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9"/>
          <p:cNvSpPr/>
          <p:nvPr/>
        </p:nvSpPr>
        <p:spPr>
          <a:xfrm>
            <a:off x="4681372" y="1808279"/>
            <a:ext cx="1861766" cy="1943475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0"/>
          <p:cNvSpPr txBox="1"/>
          <p:nvPr>
            <p:ph idx="4294967295" type="ctrTitle"/>
          </p:nvPr>
        </p:nvSpPr>
        <p:spPr>
          <a:xfrm>
            <a:off x="1222525" y="1682075"/>
            <a:ext cx="5734500" cy="138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</a:rPr>
              <a:t>QUESTIONS?</a:t>
            </a:r>
            <a:endParaRPr sz="9600">
              <a:solidFill>
                <a:schemeClr val="accent3"/>
              </a:solidFill>
            </a:endParaRPr>
          </a:p>
        </p:txBody>
      </p:sp>
      <p:sp>
        <p:nvSpPr>
          <p:cNvPr id="392" name="Google Shape;392;p50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1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is the Better Bank?</a:t>
            </a:r>
            <a:endParaRPr/>
          </a:p>
        </p:txBody>
      </p:sp>
      <p:sp>
        <p:nvSpPr>
          <p:cNvPr id="398" name="Google Shape;398;p51"/>
          <p:cNvSpPr txBox="1"/>
          <p:nvPr>
            <p:ph idx="1" type="body"/>
          </p:nvPr>
        </p:nvSpPr>
        <p:spPr>
          <a:xfrm>
            <a:off x="550500" y="1353950"/>
            <a:ext cx="3050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highlight>
                  <a:srgbClr val="FFE599"/>
                </a:highlight>
              </a:rPr>
              <a:t>Dandelion Bank</a:t>
            </a:r>
            <a:r>
              <a:rPr lang="en"/>
              <a:t> has online banking, a $5 withdrawal fee, and a 1.2% interest rate. </a:t>
            </a:r>
            <a:endParaRPr/>
          </a:p>
        </p:txBody>
      </p:sp>
      <p:sp>
        <p:nvSpPr>
          <p:cNvPr id="399" name="Google Shape;399;p51"/>
          <p:cNvSpPr txBox="1"/>
          <p:nvPr/>
        </p:nvSpPr>
        <p:spPr>
          <a:xfrm>
            <a:off x="4166575" y="1265750"/>
            <a:ext cx="3050700" cy="30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D5A6BD"/>
                </a:highlight>
                <a:latin typeface="News Cycle"/>
                <a:ea typeface="News Cycle"/>
                <a:cs typeface="News Cycle"/>
                <a:sym typeface="News Cycle"/>
              </a:rPr>
              <a:t>Rosebud Bank</a:t>
            </a:r>
            <a:r>
              <a:rPr lang="en" sz="2400">
                <a:latin typeface="News Cycle"/>
                <a:ea typeface="News Cycle"/>
                <a:cs typeface="News Cycle"/>
                <a:sym typeface="News Cycle"/>
              </a:rPr>
              <a:t> has online banking, a $5 withdrawal fee, and a 1.0% interest rate</a:t>
            </a:r>
            <a:endParaRPr sz="2400"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2"/>
          <p:cNvSpPr txBox="1"/>
          <p:nvPr>
            <p:ph idx="4294967295" type="ctrTitle"/>
          </p:nvPr>
        </p:nvSpPr>
        <p:spPr>
          <a:xfrm>
            <a:off x="855625" y="482175"/>
            <a:ext cx="6367500" cy="244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highlight>
                  <a:srgbClr val="FFE599"/>
                </a:highlight>
              </a:rPr>
              <a:t>Dandelion Bank</a:t>
            </a:r>
            <a:r>
              <a:rPr lang="en" sz="6000">
                <a:solidFill>
                  <a:schemeClr val="dk1"/>
                </a:solidFill>
              </a:rPr>
              <a:t> is the better bank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405" name="Google Shape;405;p52"/>
          <p:cNvSpPr txBox="1"/>
          <p:nvPr>
            <p:ph idx="4294967295" type="subTitle"/>
          </p:nvPr>
        </p:nvSpPr>
        <p:spPr>
          <a:xfrm>
            <a:off x="231050" y="3450550"/>
            <a:ext cx="7203000" cy="123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3400"/>
              <a:t>Higher interest rate: 1.2% &gt; 1.0%</a:t>
            </a:r>
            <a:endParaRPr sz="3400"/>
          </a:p>
        </p:txBody>
      </p:sp>
      <p:sp>
        <p:nvSpPr>
          <p:cNvPr id="406" name="Google Shape;406;p52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3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is better for short/long term?</a:t>
            </a:r>
            <a:endParaRPr/>
          </a:p>
        </p:txBody>
      </p:sp>
      <p:sp>
        <p:nvSpPr>
          <p:cNvPr id="412" name="Google Shape;412;p53"/>
          <p:cNvSpPr txBox="1"/>
          <p:nvPr>
            <p:ph idx="1" type="body"/>
          </p:nvPr>
        </p:nvSpPr>
        <p:spPr>
          <a:xfrm>
            <a:off x="550500" y="1353950"/>
            <a:ext cx="3029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E599"/>
                </a:highlight>
              </a:rPr>
              <a:t>Dandelion Bank</a:t>
            </a:r>
            <a:r>
              <a:rPr lang="en"/>
              <a:t> now has: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-no online banking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-withdrawal fee of $20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-withdrawal limit of $100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-interest rate of 5%</a:t>
            </a:r>
            <a:endParaRPr/>
          </a:p>
        </p:txBody>
      </p:sp>
      <p:sp>
        <p:nvSpPr>
          <p:cNvPr id="413" name="Google Shape;413;p53"/>
          <p:cNvSpPr txBox="1"/>
          <p:nvPr>
            <p:ph idx="1" type="body"/>
          </p:nvPr>
        </p:nvSpPr>
        <p:spPr>
          <a:xfrm>
            <a:off x="3827100" y="1353950"/>
            <a:ext cx="3295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D5A6BD"/>
                </a:highlight>
              </a:rPr>
              <a:t>Rosebud B</a:t>
            </a:r>
            <a:r>
              <a:rPr lang="en">
                <a:highlight>
                  <a:srgbClr val="D5A6BD"/>
                </a:highlight>
              </a:rPr>
              <a:t>ank</a:t>
            </a:r>
            <a:r>
              <a:rPr lang="en"/>
              <a:t> now has: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-online banking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-withdrawal fee of $5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-withdrawal limit of $1,000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-interest rate of 2.5%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3" name="Google Shape;193;p27"/>
          <p:cNvGrpSpPr/>
          <p:nvPr/>
        </p:nvGrpSpPr>
        <p:grpSpPr>
          <a:xfrm rot="5400000">
            <a:off x="2727566" y="527631"/>
            <a:ext cx="2370631" cy="5716181"/>
            <a:chOff x="7645497" y="3184166"/>
            <a:chExt cx="306600" cy="719859"/>
          </a:xfrm>
        </p:grpSpPr>
        <p:sp>
          <p:nvSpPr>
            <p:cNvPr id="194" name="Google Shape;194;p27"/>
            <p:cNvSpPr/>
            <p:nvPr/>
          </p:nvSpPr>
          <p:spPr>
            <a:xfrm>
              <a:off x="7645497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7645497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7"/>
            <p:cNvSpPr txBox="1"/>
            <p:nvPr/>
          </p:nvSpPr>
          <p:spPr>
            <a:xfrm>
              <a:off x="7645497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7"/>
            <p:cNvSpPr txBox="1"/>
            <p:nvPr/>
          </p:nvSpPr>
          <p:spPr>
            <a:xfrm>
              <a:off x="7645497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7"/>
            <p:cNvSpPr txBox="1"/>
            <p:nvPr/>
          </p:nvSpPr>
          <p:spPr>
            <a:xfrm>
              <a:off x="7645497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7"/>
            <p:cNvSpPr txBox="1"/>
            <p:nvPr/>
          </p:nvSpPr>
          <p:spPr>
            <a:xfrm>
              <a:off x="7645497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27"/>
          <p:cNvSpPr txBox="1"/>
          <p:nvPr>
            <p:ph idx="4294967295"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for Today</a:t>
            </a:r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1305975" y="3133575"/>
            <a:ext cx="109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rPr>
              <a:t>Homework Review</a:t>
            </a:r>
            <a:endParaRPr b="1">
              <a:solidFill>
                <a:srgbClr val="FFFFFF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2652200" y="3096600"/>
            <a:ext cx="109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rPr>
              <a:t>Interest Rates</a:t>
            </a:r>
            <a:endParaRPr b="1">
              <a:solidFill>
                <a:srgbClr val="FFFFFF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3913725" y="3122575"/>
            <a:ext cx="109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rPr>
              <a:t>Money Pitfalls</a:t>
            </a:r>
            <a:endParaRPr b="1">
              <a:solidFill>
                <a:srgbClr val="FFFFFF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5284150" y="3126725"/>
            <a:ext cx="101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rPr>
              <a:t>Budgeting/Banking</a:t>
            </a:r>
            <a:endParaRPr b="1">
              <a:solidFill>
                <a:srgbClr val="FFFFFF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Use Both Banks!</a:t>
            </a:r>
            <a:endParaRPr/>
          </a:p>
        </p:txBody>
      </p:sp>
      <p:sp>
        <p:nvSpPr>
          <p:cNvPr id="419" name="Google Shape;419;p54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Dandelion: better for long term</a:t>
            </a:r>
            <a:endParaRPr/>
          </a:p>
          <a:p>
            <a:pPr indent="-3556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Lower withdrawal limit</a:t>
            </a:r>
            <a:endParaRPr sz="2000"/>
          </a:p>
          <a:p>
            <a:pPr indent="-3556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Higher interest rate</a:t>
            </a:r>
            <a:endParaRPr sz="20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Rosebud: better for day to day</a:t>
            </a:r>
            <a:endParaRPr/>
          </a:p>
          <a:p>
            <a:pPr indent="-3556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Higher withdrawal limit</a:t>
            </a:r>
            <a:endParaRPr sz="2000"/>
          </a:p>
          <a:p>
            <a:pPr indent="-3556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Lower </a:t>
            </a:r>
            <a:r>
              <a:rPr lang="en" sz="2000"/>
              <a:t>withdrawal</a:t>
            </a:r>
            <a:r>
              <a:rPr lang="en" sz="2000"/>
              <a:t> fee</a:t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/>
          <p:cNvSpPr txBox="1"/>
          <p:nvPr>
            <p:ph idx="4294967295" type="ctrTitle"/>
          </p:nvPr>
        </p:nvSpPr>
        <p:spPr>
          <a:xfrm>
            <a:off x="1222525" y="1682075"/>
            <a:ext cx="5734500" cy="138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</a:rPr>
              <a:t>QUESTIONS?</a:t>
            </a:r>
            <a:endParaRPr sz="9600">
              <a:solidFill>
                <a:schemeClr val="accent3"/>
              </a:solidFill>
            </a:endParaRPr>
          </a:p>
        </p:txBody>
      </p:sp>
      <p:sp>
        <p:nvSpPr>
          <p:cNvPr id="425" name="Google Shape;425;p55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6" name="Google Shape;426;p55"/>
          <p:cNvGrpSpPr/>
          <p:nvPr/>
        </p:nvGrpSpPr>
        <p:grpSpPr>
          <a:xfrm>
            <a:off x="5938999" y="3626465"/>
            <a:ext cx="1414638" cy="1185309"/>
            <a:chOff x="3955900" y="2984500"/>
            <a:chExt cx="414000" cy="422525"/>
          </a:xfrm>
        </p:grpSpPr>
        <p:sp>
          <p:nvSpPr>
            <p:cNvPr id="427" name="Google Shape;427;p55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62133"/>
                </a:solidFill>
                <a:highlight>
                  <a:schemeClr val="accent4"/>
                </a:highlight>
              </a:endParaRPr>
            </a:p>
          </p:txBody>
        </p:sp>
        <p:sp>
          <p:nvSpPr>
            <p:cNvPr id="428" name="Google Shape;428;p55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62133"/>
                </a:solidFill>
                <a:highlight>
                  <a:schemeClr val="accent4"/>
                </a:highlight>
              </a:endParaRPr>
            </a:p>
          </p:txBody>
        </p:sp>
        <p:sp>
          <p:nvSpPr>
            <p:cNvPr id="429" name="Google Shape;429;p55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62133"/>
                </a:solidFill>
                <a:highlight>
                  <a:schemeClr val="accent4"/>
                </a:highlight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6"/>
          <p:cNvSpPr txBox="1"/>
          <p:nvPr>
            <p:ph idx="4294967295" type="ctrTitle"/>
          </p:nvPr>
        </p:nvSpPr>
        <p:spPr>
          <a:xfrm>
            <a:off x="550500" y="1641900"/>
            <a:ext cx="5734500" cy="138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</a:rPr>
              <a:t>THANK YOU!</a:t>
            </a:r>
            <a:endParaRPr sz="9600">
              <a:solidFill>
                <a:schemeClr val="accent3"/>
              </a:solidFill>
            </a:endParaRPr>
          </a:p>
        </p:txBody>
      </p:sp>
      <p:sp>
        <p:nvSpPr>
          <p:cNvPr id="435" name="Google Shape;435;p56"/>
          <p:cNvSpPr txBox="1"/>
          <p:nvPr>
            <p:ph idx="4294967295" type="subTitle"/>
          </p:nvPr>
        </p:nvSpPr>
        <p:spPr>
          <a:xfrm>
            <a:off x="550500" y="3128725"/>
            <a:ext cx="5734500" cy="37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Remember these </a:t>
            </a:r>
            <a:r>
              <a:rPr lang="en"/>
              <a:t>tips</a:t>
            </a:r>
            <a:r>
              <a:rPr lang="en"/>
              <a:t> and good luck with your financial future!</a:t>
            </a:r>
            <a:endParaRPr/>
          </a:p>
        </p:txBody>
      </p:sp>
      <p:sp>
        <p:nvSpPr>
          <p:cNvPr id="436" name="Google Shape;436;p56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7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42" name="Google Shape;442;p57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443" name="Google Shape;443;p57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ctrTitle"/>
          </p:nvPr>
        </p:nvSpPr>
        <p:spPr>
          <a:xfrm>
            <a:off x="550500" y="2739225"/>
            <a:ext cx="363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1.</a:t>
            </a:r>
            <a:br>
              <a:rPr lang="en"/>
            </a:br>
            <a:r>
              <a:rPr lang="en"/>
              <a:t>Homework Review</a:t>
            </a:r>
            <a:endParaRPr/>
          </a:p>
        </p:txBody>
      </p:sp>
      <p:sp>
        <p:nvSpPr>
          <p:cNvPr id="210" name="Google Shape;210;p28"/>
          <p:cNvSpPr txBox="1"/>
          <p:nvPr>
            <p:ph idx="1" type="subTitle"/>
          </p:nvPr>
        </p:nvSpPr>
        <p:spPr>
          <a:xfrm>
            <a:off x="550500" y="4148325"/>
            <a:ext cx="36387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Financial/Personal Goal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idx="1" type="body"/>
          </p:nvPr>
        </p:nvSpPr>
        <p:spPr>
          <a:xfrm>
            <a:off x="1030675" y="690925"/>
            <a:ext cx="4879500" cy="43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 your personal/financial goal in the chat. Make sure it is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2"/>
                </a:highlight>
              </a:rPr>
              <a:t>SMART!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100">
                <a:highlight>
                  <a:schemeClr val="accent2"/>
                </a:highlight>
              </a:rPr>
              <a:t>S</a:t>
            </a:r>
            <a:r>
              <a:rPr lang="en" sz="2100"/>
              <a:t>pecific</a:t>
            </a:r>
            <a:endParaRPr sz="2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100">
                <a:highlight>
                  <a:schemeClr val="accent2"/>
                </a:highlight>
              </a:rPr>
              <a:t>M</a:t>
            </a:r>
            <a:r>
              <a:rPr lang="en" sz="2100"/>
              <a:t>easurable</a:t>
            </a:r>
            <a:endParaRPr sz="2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100">
                <a:highlight>
                  <a:schemeClr val="accent2"/>
                </a:highlight>
              </a:rPr>
              <a:t>A</a:t>
            </a:r>
            <a:r>
              <a:rPr lang="en" sz="2100"/>
              <a:t>ttainable/Achievable</a:t>
            </a:r>
            <a:endParaRPr sz="2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100">
                <a:highlight>
                  <a:schemeClr val="accent2"/>
                </a:highlight>
              </a:rPr>
              <a:t>R</a:t>
            </a:r>
            <a:r>
              <a:rPr lang="en" sz="2100"/>
              <a:t>elevant/Realistic</a:t>
            </a:r>
            <a:endParaRPr sz="21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2100">
                <a:highlight>
                  <a:schemeClr val="accent2"/>
                </a:highlight>
              </a:rPr>
              <a:t>T</a:t>
            </a:r>
            <a:r>
              <a:rPr lang="en" sz="2100"/>
              <a:t>imely/Time-bound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550500" y="759800"/>
            <a:ext cx="6280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SMART Goal</a:t>
            </a:r>
            <a:endParaRPr/>
          </a:p>
        </p:txBody>
      </p:sp>
      <p:sp>
        <p:nvSpPr>
          <p:cNvPr id="221" name="Google Shape;221;p30"/>
          <p:cNvSpPr txBox="1"/>
          <p:nvPr>
            <p:ph idx="1" type="body"/>
          </p:nvPr>
        </p:nvSpPr>
        <p:spPr>
          <a:xfrm>
            <a:off x="550500" y="1430149"/>
            <a:ext cx="6107700" cy="13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 to save $50 of my birthday gift money by April 24, 2021 (two days after my birthday). Why? To save for a new phone.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>
              <a:highlight>
                <a:schemeClr val="accent2"/>
              </a:highlight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5432354" y="3036807"/>
            <a:ext cx="938828" cy="1630650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type="ctrTitle"/>
          </p:nvPr>
        </p:nvSpPr>
        <p:spPr>
          <a:xfrm>
            <a:off x="550500" y="2739225"/>
            <a:ext cx="363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2</a:t>
            </a:r>
            <a:r>
              <a:rPr lang="en">
                <a:solidFill>
                  <a:schemeClr val="accent3"/>
                </a:solidFill>
              </a:rPr>
              <a:t>.</a:t>
            </a:r>
            <a:br>
              <a:rPr lang="en"/>
            </a:br>
            <a:r>
              <a:rPr lang="en"/>
              <a:t>Interest Rates</a:t>
            </a:r>
            <a:endParaRPr/>
          </a:p>
        </p:txBody>
      </p:sp>
      <p:sp>
        <p:nvSpPr>
          <p:cNvPr id="228" name="Google Shape;228;p31"/>
          <p:cNvSpPr txBox="1"/>
          <p:nvPr>
            <p:ph idx="1" type="subTitle"/>
          </p:nvPr>
        </p:nvSpPr>
        <p:spPr>
          <a:xfrm>
            <a:off x="550500" y="4148325"/>
            <a:ext cx="36387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They affect your finances!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550500" y="759800"/>
            <a:ext cx="6280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interest rates?</a:t>
            </a:r>
            <a:endParaRPr/>
          </a:p>
        </p:txBody>
      </p:sp>
      <p:sp>
        <p:nvSpPr>
          <p:cNvPr id="234" name="Google Shape;234;p32"/>
          <p:cNvSpPr txBox="1"/>
          <p:nvPr>
            <p:ph idx="1" type="body"/>
          </p:nvPr>
        </p:nvSpPr>
        <p:spPr>
          <a:xfrm>
            <a:off x="550500" y="14301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 rate: money a lender charges a borrower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 sz="2200"/>
              <a:t>You lend money to a bank through a checking account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   Bank pays you money for storing with them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Calculated ANNUALLY</a:t>
            </a:r>
            <a:endParaRPr/>
          </a:p>
        </p:txBody>
      </p:sp>
      <p:grpSp>
        <p:nvGrpSpPr>
          <p:cNvPr id="235" name="Google Shape;235;p32"/>
          <p:cNvGrpSpPr/>
          <p:nvPr/>
        </p:nvGrpSpPr>
        <p:grpSpPr>
          <a:xfrm>
            <a:off x="5264004" y="3533417"/>
            <a:ext cx="1291172" cy="1238363"/>
            <a:chOff x="5983625" y="301625"/>
            <a:chExt cx="403000" cy="395050"/>
          </a:xfrm>
        </p:grpSpPr>
        <p:sp>
          <p:nvSpPr>
            <p:cNvPr id="236" name="Google Shape;236;p32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highlight>
                  <a:schemeClr val="accent5"/>
                </a:highlight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 Rate Example</a:t>
            </a:r>
            <a:endParaRPr/>
          </a:p>
        </p:txBody>
      </p:sp>
      <p:sp>
        <p:nvSpPr>
          <p:cNvPr id="261" name="Google Shape;261;p33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Invest $100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Interest rate is 5%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100*1.05 = $105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       </a:t>
            </a:r>
            <a:r>
              <a:rPr lang="en" sz="2200">
                <a:highlight>
                  <a:schemeClr val="accent4"/>
                </a:highlight>
              </a:rPr>
              <a:t>0.05 = 5%</a:t>
            </a:r>
            <a:endParaRPr sz="2200">
              <a:highlight>
                <a:schemeClr val="accent4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3200">
                <a:highlight>
                  <a:schemeClr val="accent2"/>
                </a:highlight>
              </a:rPr>
              <a:t>You made $5 in 1 year just by saving in a checking account!</a:t>
            </a:r>
            <a:endParaRPr sz="3200">
              <a:highlight>
                <a:schemeClr val="accent2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Jessica template">
  <a:themeElements>
    <a:clrScheme name="Custom 347">
      <a:dk1>
        <a:srgbClr val="062133"/>
      </a:dk1>
      <a:lt1>
        <a:srgbClr val="FFFFFF"/>
      </a:lt1>
      <a:dk2>
        <a:srgbClr val="878E92"/>
      </a:dk2>
      <a:lt2>
        <a:srgbClr val="E9EEF0"/>
      </a:lt2>
      <a:accent1>
        <a:srgbClr val="0DB8CC"/>
      </a:accent1>
      <a:accent2>
        <a:srgbClr val="FFA604"/>
      </a:accent2>
      <a:accent3>
        <a:srgbClr val="00799E"/>
      </a:accent3>
      <a:accent4>
        <a:srgbClr val="32E4C8"/>
      </a:accent4>
      <a:accent5>
        <a:srgbClr val="FFD104"/>
      </a:accent5>
      <a:accent6>
        <a:srgbClr val="2EC9FF"/>
      </a:accent6>
      <a:hlink>
        <a:srgbClr val="0079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